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
  </p:notesMasterIdLst>
  <p:sldIdLst>
    <p:sldId id="256" r:id="rId2"/>
    <p:sldId id="257" r:id="rId3"/>
  </p:sldIdLst>
  <p:sldSz cx="7772400" cy="9144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03"/>
    <p:restoredTop sz="94692"/>
  </p:normalViewPr>
  <p:slideViewPr>
    <p:cSldViewPr snapToGrid="0" snapToObjects="1">
      <p:cViewPr>
        <p:scale>
          <a:sx n="127" d="100"/>
          <a:sy n="127" d="100"/>
        </p:scale>
        <p:origin x="944" y="-2520"/>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76" d="100"/>
          <a:sy n="76" d="100"/>
        </p:scale>
        <p:origin x="2976"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image" Target="../media/image2.emf"/><Relationship Id="rId1" Type="http://schemas.openxmlformats.org/officeDocument/2006/relationships/image" Target="../media/image1.emf"/><Relationship Id="rId6" Type="http://schemas.openxmlformats.org/officeDocument/2006/relationships/image" Target="../media/image6.emf"/><Relationship Id="rId5" Type="http://schemas.openxmlformats.org/officeDocument/2006/relationships/image" Target="../media/image5.emf"/><Relationship Id="rId10" Type="http://schemas.openxmlformats.org/officeDocument/2006/relationships/image" Target="../media/image10.emf"/><Relationship Id="rId4" Type="http://schemas.openxmlformats.org/officeDocument/2006/relationships/image" Target="../media/image4.emf"/><Relationship Id="rId9"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E08337-8AC5-B848-AD23-C22A86F306FA}" type="datetimeFigureOut">
              <a:rPr lang="en-US" smtClean="0"/>
              <a:t>5/1/18</a:t>
            </a:fld>
            <a:endParaRPr lang="en-US"/>
          </a:p>
        </p:txBody>
      </p:sp>
      <p:sp>
        <p:nvSpPr>
          <p:cNvPr id="4" name="Slide Image Placeholder 3"/>
          <p:cNvSpPr>
            <a:spLocks noGrp="1" noRot="1" noChangeAspect="1"/>
          </p:cNvSpPr>
          <p:nvPr>
            <p:ph type="sldImg" idx="2"/>
          </p:nvPr>
        </p:nvSpPr>
        <p:spPr>
          <a:xfrm>
            <a:off x="2117725" y="1143000"/>
            <a:ext cx="26225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2059B4-B8E9-0246-A27F-BB01DF1EC159}" type="slidenum">
              <a:rPr lang="en-US" smtClean="0"/>
              <a:t>‹#›</a:t>
            </a:fld>
            <a:endParaRPr lang="en-US"/>
          </a:p>
        </p:txBody>
      </p:sp>
    </p:spTree>
    <p:extLst>
      <p:ext uri="{BB962C8B-B14F-4D97-AF65-F5344CB8AC3E}">
        <p14:creationId xmlns:p14="http://schemas.microsoft.com/office/powerpoint/2010/main" val="2874338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2059B4-B8E9-0246-A27F-BB01DF1EC159}" type="slidenum">
              <a:rPr lang="en-US" smtClean="0"/>
              <a:t>1</a:t>
            </a:fld>
            <a:endParaRPr lang="en-US"/>
          </a:p>
        </p:txBody>
      </p:sp>
    </p:spTree>
    <p:extLst>
      <p:ext uri="{BB962C8B-B14F-4D97-AF65-F5344CB8AC3E}">
        <p14:creationId xmlns:p14="http://schemas.microsoft.com/office/powerpoint/2010/main" val="1806582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496484"/>
            <a:ext cx="6606540" cy="3183467"/>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4802717"/>
            <a:ext cx="5829300" cy="2207683"/>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B48C34E-F802-DD4F-9C32-0E9F7CF3B63A}" type="datetimeFigureOut">
              <a:rPr lang="en-US" smtClean="0"/>
              <a:t>5/1/18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A44D5C-C0BD-5E4A-B4FF-EB5CA34D44EC}" type="slidenum">
              <a:rPr lang="en-US" smtClean="0"/>
              <a:t>‹#›</a:t>
            </a:fld>
            <a:endParaRPr lang="en-US"/>
          </a:p>
        </p:txBody>
      </p:sp>
    </p:spTree>
    <p:extLst>
      <p:ext uri="{BB962C8B-B14F-4D97-AF65-F5344CB8AC3E}">
        <p14:creationId xmlns:p14="http://schemas.microsoft.com/office/powerpoint/2010/main" val="339341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48C34E-F802-DD4F-9C32-0E9F7CF3B63A}" type="datetimeFigureOut">
              <a:rPr lang="en-US" smtClean="0"/>
              <a:t>5/1/18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A44D5C-C0BD-5E4A-B4FF-EB5CA34D44EC}" type="slidenum">
              <a:rPr lang="en-US" smtClean="0"/>
              <a:t>‹#›</a:t>
            </a:fld>
            <a:endParaRPr lang="en-US"/>
          </a:p>
        </p:txBody>
      </p:sp>
    </p:spTree>
    <p:extLst>
      <p:ext uri="{BB962C8B-B14F-4D97-AF65-F5344CB8AC3E}">
        <p14:creationId xmlns:p14="http://schemas.microsoft.com/office/powerpoint/2010/main" val="2205037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486834"/>
            <a:ext cx="1675924"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486834"/>
            <a:ext cx="4930616" cy="77491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48C34E-F802-DD4F-9C32-0E9F7CF3B63A}" type="datetimeFigureOut">
              <a:rPr lang="en-US" smtClean="0"/>
              <a:t>5/1/18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A44D5C-C0BD-5E4A-B4FF-EB5CA34D44EC}" type="slidenum">
              <a:rPr lang="en-US" smtClean="0"/>
              <a:t>‹#›</a:t>
            </a:fld>
            <a:endParaRPr lang="en-US"/>
          </a:p>
        </p:txBody>
      </p:sp>
    </p:spTree>
    <p:extLst>
      <p:ext uri="{BB962C8B-B14F-4D97-AF65-F5344CB8AC3E}">
        <p14:creationId xmlns:p14="http://schemas.microsoft.com/office/powerpoint/2010/main" val="1232884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48C34E-F802-DD4F-9C32-0E9F7CF3B63A}" type="datetimeFigureOut">
              <a:rPr lang="en-US" smtClean="0"/>
              <a:t>5/1/18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A44D5C-C0BD-5E4A-B4FF-EB5CA34D44EC}" type="slidenum">
              <a:rPr lang="en-US" smtClean="0"/>
              <a:t>‹#›</a:t>
            </a:fld>
            <a:endParaRPr lang="en-US"/>
          </a:p>
        </p:txBody>
      </p:sp>
    </p:spTree>
    <p:extLst>
      <p:ext uri="{BB962C8B-B14F-4D97-AF65-F5344CB8AC3E}">
        <p14:creationId xmlns:p14="http://schemas.microsoft.com/office/powerpoint/2010/main" val="1998593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279653"/>
            <a:ext cx="6703695" cy="3803649"/>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6119286"/>
            <a:ext cx="6703695" cy="2000249"/>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B48C34E-F802-DD4F-9C32-0E9F7CF3B63A}" type="datetimeFigureOut">
              <a:rPr lang="en-US" smtClean="0"/>
              <a:t>5/1/18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A44D5C-C0BD-5E4A-B4FF-EB5CA34D44EC}" type="slidenum">
              <a:rPr lang="en-US" smtClean="0"/>
              <a:t>‹#›</a:t>
            </a:fld>
            <a:endParaRPr lang="en-US"/>
          </a:p>
        </p:txBody>
      </p:sp>
    </p:spTree>
    <p:extLst>
      <p:ext uri="{BB962C8B-B14F-4D97-AF65-F5344CB8AC3E}">
        <p14:creationId xmlns:p14="http://schemas.microsoft.com/office/powerpoint/2010/main" val="3768472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434167"/>
            <a:ext cx="3303270" cy="5801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434167"/>
            <a:ext cx="3303270" cy="5801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48C34E-F802-DD4F-9C32-0E9F7CF3B63A}" type="datetimeFigureOut">
              <a:rPr lang="en-US" smtClean="0"/>
              <a:t>5/1/18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A44D5C-C0BD-5E4A-B4FF-EB5CA34D44EC}" type="slidenum">
              <a:rPr lang="en-US" smtClean="0"/>
              <a:t>‹#›</a:t>
            </a:fld>
            <a:endParaRPr lang="en-US"/>
          </a:p>
        </p:txBody>
      </p:sp>
    </p:spTree>
    <p:extLst>
      <p:ext uri="{BB962C8B-B14F-4D97-AF65-F5344CB8AC3E}">
        <p14:creationId xmlns:p14="http://schemas.microsoft.com/office/powerpoint/2010/main" val="170096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486836"/>
            <a:ext cx="6703695"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2241551"/>
            <a:ext cx="3288089" cy="1098549"/>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Edit Master text styles</a:t>
            </a:r>
          </a:p>
        </p:txBody>
      </p:sp>
      <p:sp>
        <p:nvSpPr>
          <p:cNvPr id="4" name="Content Placeholder 3"/>
          <p:cNvSpPr>
            <a:spLocks noGrp="1"/>
          </p:cNvSpPr>
          <p:nvPr>
            <p:ph sz="half" idx="2"/>
          </p:nvPr>
        </p:nvSpPr>
        <p:spPr>
          <a:xfrm>
            <a:off x="535366" y="3340100"/>
            <a:ext cx="3288089" cy="4912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2241551"/>
            <a:ext cx="3304282" cy="1098549"/>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Edit Master text styles</a:t>
            </a:r>
          </a:p>
        </p:txBody>
      </p:sp>
      <p:sp>
        <p:nvSpPr>
          <p:cNvPr id="6" name="Content Placeholder 5"/>
          <p:cNvSpPr>
            <a:spLocks noGrp="1"/>
          </p:cNvSpPr>
          <p:nvPr>
            <p:ph sz="quarter" idx="4"/>
          </p:nvPr>
        </p:nvSpPr>
        <p:spPr>
          <a:xfrm>
            <a:off x="3934778" y="3340100"/>
            <a:ext cx="3304282" cy="4912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B48C34E-F802-DD4F-9C32-0E9F7CF3B63A}" type="datetimeFigureOut">
              <a:rPr lang="en-US" smtClean="0"/>
              <a:t>5/1/18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EA44D5C-C0BD-5E4A-B4FF-EB5CA34D44EC}" type="slidenum">
              <a:rPr lang="en-US" smtClean="0"/>
              <a:t>‹#›</a:t>
            </a:fld>
            <a:endParaRPr lang="en-US"/>
          </a:p>
        </p:txBody>
      </p:sp>
    </p:spTree>
    <p:extLst>
      <p:ext uri="{BB962C8B-B14F-4D97-AF65-F5344CB8AC3E}">
        <p14:creationId xmlns:p14="http://schemas.microsoft.com/office/powerpoint/2010/main" val="1944353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B48C34E-F802-DD4F-9C32-0E9F7CF3B63A}" type="datetimeFigureOut">
              <a:rPr lang="en-US" smtClean="0"/>
              <a:t>5/1/18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EA44D5C-C0BD-5E4A-B4FF-EB5CA34D44EC}" type="slidenum">
              <a:rPr lang="en-US" smtClean="0"/>
              <a:t>‹#›</a:t>
            </a:fld>
            <a:endParaRPr lang="en-US"/>
          </a:p>
        </p:txBody>
      </p:sp>
    </p:spTree>
    <p:extLst>
      <p:ext uri="{BB962C8B-B14F-4D97-AF65-F5344CB8AC3E}">
        <p14:creationId xmlns:p14="http://schemas.microsoft.com/office/powerpoint/2010/main" val="1814473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48C34E-F802-DD4F-9C32-0E9F7CF3B63A}" type="datetimeFigureOut">
              <a:rPr lang="en-US" smtClean="0"/>
              <a:t>5/1/18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EA44D5C-C0BD-5E4A-B4FF-EB5CA34D44EC}" type="slidenum">
              <a:rPr lang="en-US" smtClean="0"/>
              <a:t>‹#›</a:t>
            </a:fld>
            <a:endParaRPr lang="en-US"/>
          </a:p>
        </p:txBody>
      </p:sp>
    </p:spTree>
    <p:extLst>
      <p:ext uri="{BB962C8B-B14F-4D97-AF65-F5344CB8AC3E}">
        <p14:creationId xmlns:p14="http://schemas.microsoft.com/office/powerpoint/2010/main" val="2824014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09600"/>
            <a:ext cx="2506801" cy="2133600"/>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316569"/>
            <a:ext cx="3934778" cy="6498167"/>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2743200"/>
            <a:ext cx="2506801" cy="5082117"/>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Edit Master text styles</a:t>
            </a:r>
          </a:p>
        </p:txBody>
      </p:sp>
      <p:sp>
        <p:nvSpPr>
          <p:cNvPr id="5" name="Date Placeholder 4"/>
          <p:cNvSpPr>
            <a:spLocks noGrp="1"/>
          </p:cNvSpPr>
          <p:nvPr>
            <p:ph type="dt" sz="half" idx="10"/>
          </p:nvPr>
        </p:nvSpPr>
        <p:spPr/>
        <p:txBody>
          <a:bodyPr/>
          <a:lstStyle/>
          <a:p>
            <a:fld id="{DB48C34E-F802-DD4F-9C32-0E9F7CF3B63A}" type="datetimeFigureOut">
              <a:rPr lang="en-US" smtClean="0"/>
              <a:t>5/1/18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A44D5C-C0BD-5E4A-B4FF-EB5CA34D44EC}" type="slidenum">
              <a:rPr lang="en-US" smtClean="0"/>
              <a:t>‹#›</a:t>
            </a:fld>
            <a:endParaRPr lang="en-US"/>
          </a:p>
        </p:txBody>
      </p:sp>
    </p:spTree>
    <p:extLst>
      <p:ext uri="{BB962C8B-B14F-4D97-AF65-F5344CB8AC3E}">
        <p14:creationId xmlns:p14="http://schemas.microsoft.com/office/powerpoint/2010/main" val="2210808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09600"/>
            <a:ext cx="2506801" cy="2133600"/>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316569"/>
            <a:ext cx="3934778" cy="6498167"/>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endParaRPr lang="en-US" dirty="0"/>
          </a:p>
        </p:txBody>
      </p:sp>
      <p:sp>
        <p:nvSpPr>
          <p:cNvPr id="4" name="Text Placeholder 3"/>
          <p:cNvSpPr>
            <a:spLocks noGrp="1"/>
          </p:cNvSpPr>
          <p:nvPr>
            <p:ph type="body" sz="half" idx="2"/>
          </p:nvPr>
        </p:nvSpPr>
        <p:spPr>
          <a:xfrm>
            <a:off x="535365" y="2743200"/>
            <a:ext cx="2506801" cy="5082117"/>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Edit Master text styles</a:t>
            </a:r>
          </a:p>
        </p:txBody>
      </p:sp>
      <p:sp>
        <p:nvSpPr>
          <p:cNvPr id="5" name="Date Placeholder 4"/>
          <p:cNvSpPr>
            <a:spLocks noGrp="1"/>
          </p:cNvSpPr>
          <p:nvPr>
            <p:ph type="dt" sz="half" idx="10"/>
          </p:nvPr>
        </p:nvSpPr>
        <p:spPr/>
        <p:txBody>
          <a:bodyPr/>
          <a:lstStyle/>
          <a:p>
            <a:fld id="{DB48C34E-F802-DD4F-9C32-0E9F7CF3B63A}" type="datetimeFigureOut">
              <a:rPr lang="en-US" smtClean="0"/>
              <a:t>5/1/18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A44D5C-C0BD-5E4A-B4FF-EB5CA34D44EC}" type="slidenum">
              <a:rPr lang="en-US" smtClean="0"/>
              <a:t>‹#›</a:t>
            </a:fld>
            <a:endParaRPr lang="en-US"/>
          </a:p>
        </p:txBody>
      </p:sp>
    </p:spTree>
    <p:extLst>
      <p:ext uri="{BB962C8B-B14F-4D97-AF65-F5344CB8AC3E}">
        <p14:creationId xmlns:p14="http://schemas.microsoft.com/office/powerpoint/2010/main" val="4079957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486836"/>
            <a:ext cx="6703695"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434167"/>
            <a:ext cx="6703695" cy="580178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4353" y="8475136"/>
            <a:ext cx="1748790" cy="486833"/>
          </a:xfrm>
          <a:prstGeom prst="rect">
            <a:avLst/>
          </a:prstGeom>
        </p:spPr>
        <p:txBody>
          <a:bodyPr vert="horz" lIns="91440" tIns="45720" rIns="91440" bIns="45720" rtlCol="0" anchor="ctr"/>
          <a:lstStyle>
            <a:lvl1pPr algn="l">
              <a:defRPr sz="1020">
                <a:solidFill>
                  <a:schemeClr val="tx1">
                    <a:tint val="75000"/>
                  </a:schemeClr>
                </a:solidFill>
              </a:defRPr>
            </a:lvl1pPr>
          </a:lstStyle>
          <a:p>
            <a:fld id="{DB48C34E-F802-DD4F-9C32-0E9F7CF3B63A}" type="datetimeFigureOut">
              <a:rPr lang="en-US" smtClean="0"/>
              <a:t>5/1/18</a:t>
            </a:fld>
            <a:endParaRPr lang="en-US"/>
          </a:p>
        </p:txBody>
      </p:sp>
      <p:sp>
        <p:nvSpPr>
          <p:cNvPr id="5" name="Footer Placeholder 4"/>
          <p:cNvSpPr>
            <a:spLocks noGrp="1"/>
          </p:cNvSpPr>
          <p:nvPr>
            <p:ph type="ftr" sz="quarter" idx="3"/>
          </p:nvPr>
        </p:nvSpPr>
        <p:spPr>
          <a:xfrm>
            <a:off x="2574608" y="8475136"/>
            <a:ext cx="2623185" cy="486833"/>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8475136"/>
            <a:ext cx="1748790" cy="486833"/>
          </a:xfrm>
          <a:prstGeom prst="rect">
            <a:avLst/>
          </a:prstGeom>
        </p:spPr>
        <p:txBody>
          <a:bodyPr vert="horz" lIns="91440" tIns="45720" rIns="91440" bIns="45720" rtlCol="0" anchor="ctr"/>
          <a:lstStyle>
            <a:lvl1pPr algn="r">
              <a:defRPr sz="1020">
                <a:solidFill>
                  <a:schemeClr val="tx1">
                    <a:tint val="75000"/>
                  </a:schemeClr>
                </a:solidFill>
              </a:defRPr>
            </a:lvl1pPr>
          </a:lstStyle>
          <a:p>
            <a:fld id="{2EA44D5C-C0BD-5E4A-B4FF-EB5CA34D44EC}" type="slidenum">
              <a:rPr lang="en-US" smtClean="0"/>
              <a:t>‹#›</a:t>
            </a:fld>
            <a:endParaRPr lang="en-US"/>
          </a:p>
        </p:txBody>
      </p:sp>
    </p:spTree>
    <p:extLst>
      <p:ext uri="{BB962C8B-B14F-4D97-AF65-F5344CB8AC3E}">
        <p14:creationId xmlns:p14="http://schemas.microsoft.com/office/powerpoint/2010/main" val="23915939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13.png"/><Relationship Id="rId21" Type="http://schemas.openxmlformats.org/officeDocument/2006/relationships/oleObject" Target="../embeddings/oleObject9.bin"/><Relationship Id="rId42" Type="http://schemas.openxmlformats.org/officeDocument/2006/relationships/image" Target="../media/image29.png"/><Relationship Id="rId47" Type="http://schemas.openxmlformats.org/officeDocument/2006/relationships/image" Target="../media/image34.png"/><Relationship Id="rId63" Type="http://schemas.openxmlformats.org/officeDocument/2006/relationships/image" Target="../media/image50.png"/><Relationship Id="rId68" Type="http://schemas.openxmlformats.org/officeDocument/2006/relationships/image" Target="../media/image55.png"/><Relationship Id="rId84" Type="http://schemas.openxmlformats.org/officeDocument/2006/relationships/image" Target="../media/image71.png"/><Relationship Id="rId89" Type="http://schemas.openxmlformats.org/officeDocument/2006/relationships/image" Target="../media/image76.png"/><Relationship Id="rId16" Type="http://schemas.openxmlformats.org/officeDocument/2006/relationships/image" Target="../media/image6.emf"/><Relationship Id="rId11" Type="http://schemas.openxmlformats.org/officeDocument/2006/relationships/oleObject" Target="../embeddings/oleObject4.bin"/><Relationship Id="rId32" Type="http://schemas.openxmlformats.org/officeDocument/2006/relationships/image" Target="../media/image19.png"/><Relationship Id="rId37" Type="http://schemas.openxmlformats.org/officeDocument/2006/relationships/image" Target="../media/image24.png"/><Relationship Id="rId53" Type="http://schemas.openxmlformats.org/officeDocument/2006/relationships/image" Target="../media/image40.png"/><Relationship Id="rId58" Type="http://schemas.openxmlformats.org/officeDocument/2006/relationships/image" Target="../media/image45.png"/><Relationship Id="rId74" Type="http://schemas.openxmlformats.org/officeDocument/2006/relationships/image" Target="../media/image61.png"/><Relationship Id="rId79" Type="http://schemas.openxmlformats.org/officeDocument/2006/relationships/image" Target="../media/image66.png"/><Relationship Id="rId5" Type="http://schemas.openxmlformats.org/officeDocument/2006/relationships/oleObject" Target="../embeddings/oleObject1.bin"/><Relationship Id="rId90" Type="http://schemas.openxmlformats.org/officeDocument/2006/relationships/image" Target="../media/image77.png"/><Relationship Id="rId95" Type="http://schemas.openxmlformats.org/officeDocument/2006/relationships/image" Target="../media/image82.png"/><Relationship Id="rId22" Type="http://schemas.openxmlformats.org/officeDocument/2006/relationships/image" Target="../media/image9.emf"/><Relationship Id="rId27" Type="http://schemas.openxmlformats.org/officeDocument/2006/relationships/image" Target="../media/image14.png"/><Relationship Id="rId43" Type="http://schemas.openxmlformats.org/officeDocument/2006/relationships/image" Target="../media/image30.png"/><Relationship Id="rId48" Type="http://schemas.openxmlformats.org/officeDocument/2006/relationships/image" Target="../media/image35.png"/><Relationship Id="rId64" Type="http://schemas.openxmlformats.org/officeDocument/2006/relationships/image" Target="../media/image51.png"/><Relationship Id="rId69" Type="http://schemas.openxmlformats.org/officeDocument/2006/relationships/image" Target="../media/image56.png"/><Relationship Id="rId8" Type="http://schemas.openxmlformats.org/officeDocument/2006/relationships/image" Target="../media/image2.emf"/><Relationship Id="rId51" Type="http://schemas.openxmlformats.org/officeDocument/2006/relationships/image" Target="../media/image38.png"/><Relationship Id="rId72" Type="http://schemas.openxmlformats.org/officeDocument/2006/relationships/image" Target="../media/image59.png"/><Relationship Id="rId80" Type="http://schemas.openxmlformats.org/officeDocument/2006/relationships/image" Target="../media/image67.png"/><Relationship Id="rId85" Type="http://schemas.openxmlformats.org/officeDocument/2006/relationships/image" Target="../media/image72.png"/><Relationship Id="rId93" Type="http://schemas.openxmlformats.org/officeDocument/2006/relationships/image" Target="../media/image80.png"/><Relationship Id="rId3" Type="http://schemas.openxmlformats.org/officeDocument/2006/relationships/notesSlide" Target="../notesSlides/notesSlide1.xml"/><Relationship Id="rId12" Type="http://schemas.openxmlformats.org/officeDocument/2006/relationships/image" Target="../media/image4.emf"/><Relationship Id="rId17" Type="http://schemas.openxmlformats.org/officeDocument/2006/relationships/oleObject" Target="../embeddings/oleObject7.bin"/><Relationship Id="rId25" Type="http://schemas.openxmlformats.org/officeDocument/2006/relationships/image" Target="../media/image12.png"/><Relationship Id="rId33" Type="http://schemas.openxmlformats.org/officeDocument/2006/relationships/image" Target="../media/image20.png"/><Relationship Id="rId38" Type="http://schemas.openxmlformats.org/officeDocument/2006/relationships/image" Target="../media/image25.png"/><Relationship Id="rId46" Type="http://schemas.openxmlformats.org/officeDocument/2006/relationships/image" Target="../media/image33.png"/><Relationship Id="rId59" Type="http://schemas.openxmlformats.org/officeDocument/2006/relationships/image" Target="../media/image46.png"/><Relationship Id="rId67" Type="http://schemas.openxmlformats.org/officeDocument/2006/relationships/image" Target="../media/image54.png"/><Relationship Id="rId20" Type="http://schemas.openxmlformats.org/officeDocument/2006/relationships/image" Target="../media/image8.emf"/><Relationship Id="rId41" Type="http://schemas.openxmlformats.org/officeDocument/2006/relationships/image" Target="../media/image28.png"/><Relationship Id="rId54" Type="http://schemas.openxmlformats.org/officeDocument/2006/relationships/image" Target="../media/image41.png"/><Relationship Id="rId62" Type="http://schemas.openxmlformats.org/officeDocument/2006/relationships/image" Target="../media/image49.png"/><Relationship Id="rId70" Type="http://schemas.openxmlformats.org/officeDocument/2006/relationships/image" Target="../media/image57.png"/><Relationship Id="rId75" Type="http://schemas.openxmlformats.org/officeDocument/2006/relationships/image" Target="../media/image62.png"/><Relationship Id="rId83" Type="http://schemas.openxmlformats.org/officeDocument/2006/relationships/image" Target="../media/image70.png"/><Relationship Id="rId88" Type="http://schemas.openxmlformats.org/officeDocument/2006/relationships/image" Target="../media/image75.png"/><Relationship Id="rId91" Type="http://schemas.openxmlformats.org/officeDocument/2006/relationships/image" Target="../media/image78.png"/><Relationship Id="rId96" Type="http://schemas.openxmlformats.org/officeDocument/2006/relationships/image" Target="../media/image83.tiff"/><Relationship Id="rId1" Type="http://schemas.openxmlformats.org/officeDocument/2006/relationships/vmlDrawing" Target="../drawings/vmlDrawing1.vml"/><Relationship Id="rId6" Type="http://schemas.openxmlformats.org/officeDocument/2006/relationships/image" Target="../media/image1.emf"/><Relationship Id="rId15" Type="http://schemas.openxmlformats.org/officeDocument/2006/relationships/oleObject" Target="../embeddings/oleObject6.bin"/><Relationship Id="rId23" Type="http://schemas.openxmlformats.org/officeDocument/2006/relationships/oleObject" Target="../embeddings/oleObject10.bin"/><Relationship Id="rId28" Type="http://schemas.openxmlformats.org/officeDocument/2006/relationships/image" Target="../media/image15.png"/><Relationship Id="rId36" Type="http://schemas.openxmlformats.org/officeDocument/2006/relationships/image" Target="../media/image23.png"/><Relationship Id="rId49" Type="http://schemas.openxmlformats.org/officeDocument/2006/relationships/image" Target="../media/image36.png"/><Relationship Id="rId57" Type="http://schemas.openxmlformats.org/officeDocument/2006/relationships/image" Target="../media/image44.png"/><Relationship Id="rId10" Type="http://schemas.openxmlformats.org/officeDocument/2006/relationships/image" Target="../media/image3.emf"/><Relationship Id="rId31" Type="http://schemas.openxmlformats.org/officeDocument/2006/relationships/image" Target="../media/image18.png"/><Relationship Id="rId44" Type="http://schemas.openxmlformats.org/officeDocument/2006/relationships/image" Target="../media/image31.png"/><Relationship Id="rId52" Type="http://schemas.openxmlformats.org/officeDocument/2006/relationships/image" Target="../media/image39.png"/><Relationship Id="rId60" Type="http://schemas.openxmlformats.org/officeDocument/2006/relationships/image" Target="../media/image47.png"/><Relationship Id="rId65" Type="http://schemas.openxmlformats.org/officeDocument/2006/relationships/image" Target="../media/image52.png"/><Relationship Id="rId73" Type="http://schemas.openxmlformats.org/officeDocument/2006/relationships/image" Target="../media/image60.png"/><Relationship Id="rId78" Type="http://schemas.openxmlformats.org/officeDocument/2006/relationships/image" Target="../media/image65.png"/><Relationship Id="rId81" Type="http://schemas.openxmlformats.org/officeDocument/2006/relationships/image" Target="../media/image68.png"/><Relationship Id="rId86" Type="http://schemas.openxmlformats.org/officeDocument/2006/relationships/image" Target="../media/image73.png"/><Relationship Id="rId94" Type="http://schemas.openxmlformats.org/officeDocument/2006/relationships/image" Target="../media/image81.png"/><Relationship Id="rId4" Type="http://schemas.openxmlformats.org/officeDocument/2006/relationships/image" Target="../media/image11.tiff"/><Relationship Id="rId9" Type="http://schemas.openxmlformats.org/officeDocument/2006/relationships/oleObject" Target="../embeddings/oleObject3.bin"/><Relationship Id="rId13" Type="http://schemas.openxmlformats.org/officeDocument/2006/relationships/oleObject" Target="../embeddings/oleObject5.bin"/><Relationship Id="rId18" Type="http://schemas.openxmlformats.org/officeDocument/2006/relationships/image" Target="../media/image7.emf"/><Relationship Id="rId39" Type="http://schemas.openxmlformats.org/officeDocument/2006/relationships/image" Target="../media/image26.png"/><Relationship Id="rId34" Type="http://schemas.openxmlformats.org/officeDocument/2006/relationships/image" Target="../media/image21.png"/><Relationship Id="rId50" Type="http://schemas.openxmlformats.org/officeDocument/2006/relationships/image" Target="../media/image37.png"/><Relationship Id="rId55" Type="http://schemas.openxmlformats.org/officeDocument/2006/relationships/image" Target="../media/image42.png"/><Relationship Id="rId76" Type="http://schemas.openxmlformats.org/officeDocument/2006/relationships/image" Target="../media/image63.png"/><Relationship Id="rId7" Type="http://schemas.openxmlformats.org/officeDocument/2006/relationships/oleObject" Target="../embeddings/oleObject2.bin"/><Relationship Id="rId71" Type="http://schemas.openxmlformats.org/officeDocument/2006/relationships/image" Target="../media/image58.png"/><Relationship Id="rId92" Type="http://schemas.openxmlformats.org/officeDocument/2006/relationships/image" Target="../media/image79.png"/><Relationship Id="rId2" Type="http://schemas.openxmlformats.org/officeDocument/2006/relationships/slideLayout" Target="../slideLayouts/slideLayout1.xml"/><Relationship Id="rId29" Type="http://schemas.openxmlformats.org/officeDocument/2006/relationships/image" Target="../media/image16.png"/><Relationship Id="rId24" Type="http://schemas.openxmlformats.org/officeDocument/2006/relationships/image" Target="../media/image10.emf"/><Relationship Id="rId40" Type="http://schemas.openxmlformats.org/officeDocument/2006/relationships/image" Target="../media/image27.png"/><Relationship Id="rId45" Type="http://schemas.openxmlformats.org/officeDocument/2006/relationships/image" Target="../media/image32.png"/><Relationship Id="rId66" Type="http://schemas.openxmlformats.org/officeDocument/2006/relationships/image" Target="../media/image53.png"/><Relationship Id="rId87" Type="http://schemas.openxmlformats.org/officeDocument/2006/relationships/image" Target="../media/image74.png"/><Relationship Id="rId61" Type="http://schemas.openxmlformats.org/officeDocument/2006/relationships/image" Target="../media/image48.png"/><Relationship Id="rId82" Type="http://schemas.openxmlformats.org/officeDocument/2006/relationships/image" Target="../media/image69.png"/><Relationship Id="rId19" Type="http://schemas.openxmlformats.org/officeDocument/2006/relationships/oleObject" Target="../embeddings/oleObject8.bin"/><Relationship Id="rId14" Type="http://schemas.openxmlformats.org/officeDocument/2006/relationships/image" Target="../media/image5.emf"/><Relationship Id="rId30" Type="http://schemas.openxmlformats.org/officeDocument/2006/relationships/image" Target="../media/image17.png"/><Relationship Id="rId35" Type="http://schemas.openxmlformats.org/officeDocument/2006/relationships/image" Target="../media/image22.png"/><Relationship Id="rId56" Type="http://schemas.openxmlformats.org/officeDocument/2006/relationships/image" Target="../media/image43.png"/><Relationship Id="rId77" Type="http://schemas.openxmlformats.org/officeDocument/2006/relationships/image" Target="../media/image64.png"/></Relationships>
</file>

<file path=ppt/slides/_rels/slide2.xml.rels><?xml version="1.0" encoding="UTF-8" standalone="yes"?>
<Relationships xmlns="http://schemas.openxmlformats.org/package/2006/relationships"><Relationship Id="rId13" Type="http://schemas.openxmlformats.org/officeDocument/2006/relationships/image" Target="../media/image95.png"/><Relationship Id="rId18" Type="http://schemas.openxmlformats.org/officeDocument/2006/relationships/image" Target="../media/image100.png"/><Relationship Id="rId26" Type="http://schemas.openxmlformats.org/officeDocument/2006/relationships/image" Target="../media/image108.png"/><Relationship Id="rId39" Type="http://schemas.openxmlformats.org/officeDocument/2006/relationships/image" Target="../media/image121.png"/><Relationship Id="rId21" Type="http://schemas.openxmlformats.org/officeDocument/2006/relationships/image" Target="../media/image103.png"/><Relationship Id="rId34" Type="http://schemas.openxmlformats.org/officeDocument/2006/relationships/image" Target="../media/image116.png"/><Relationship Id="rId42" Type="http://schemas.openxmlformats.org/officeDocument/2006/relationships/image" Target="../media/image124.png"/><Relationship Id="rId7" Type="http://schemas.openxmlformats.org/officeDocument/2006/relationships/image" Target="../media/image89.png"/><Relationship Id="rId2" Type="http://schemas.openxmlformats.org/officeDocument/2006/relationships/image" Target="../media/image84.png"/><Relationship Id="rId16" Type="http://schemas.openxmlformats.org/officeDocument/2006/relationships/image" Target="../media/image98.tiff"/><Relationship Id="rId20" Type="http://schemas.openxmlformats.org/officeDocument/2006/relationships/image" Target="../media/image102.png"/><Relationship Id="rId29" Type="http://schemas.openxmlformats.org/officeDocument/2006/relationships/image" Target="../media/image111.png"/><Relationship Id="rId41" Type="http://schemas.openxmlformats.org/officeDocument/2006/relationships/image" Target="../media/image123.png"/><Relationship Id="rId1" Type="http://schemas.openxmlformats.org/officeDocument/2006/relationships/slideLayout" Target="../slideLayouts/slideLayout7.xml"/><Relationship Id="rId6" Type="http://schemas.openxmlformats.org/officeDocument/2006/relationships/image" Target="../media/image88.png"/><Relationship Id="rId11" Type="http://schemas.openxmlformats.org/officeDocument/2006/relationships/image" Target="../media/image93.tiff"/><Relationship Id="rId24" Type="http://schemas.openxmlformats.org/officeDocument/2006/relationships/image" Target="../media/image106.png"/><Relationship Id="rId32" Type="http://schemas.openxmlformats.org/officeDocument/2006/relationships/image" Target="../media/image114.png"/><Relationship Id="rId37" Type="http://schemas.openxmlformats.org/officeDocument/2006/relationships/image" Target="../media/image119.png"/><Relationship Id="rId40" Type="http://schemas.openxmlformats.org/officeDocument/2006/relationships/image" Target="../media/image122.png"/><Relationship Id="rId5" Type="http://schemas.openxmlformats.org/officeDocument/2006/relationships/image" Target="../media/image87.png"/><Relationship Id="rId15" Type="http://schemas.openxmlformats.org/officeDocument/2006/relationships/image" Target="../media/image97.png"/><Relationship Id="rId23" Type="http://schemas.openxmlformats.org/officeDocument/2006/relationships/image" Target="../media/image105.png"/><Relationship Id="rId28" Type="http://schemas.openxmlformats.org/officeDocument/2006/relationships/image" Target="../media/image110.png"/><Relationship Id="rId36" Type="http://schemas.openxmlformats.org/officeDocument/2006/relationships/image" Target="../media/image118.png"/><Relationship Id="rId10" Type="http://schemas.openxmlformats.org/officeDocument/2006/relationships/image" Target="../media/image92.tiff"/><Relationship Id="rId19" Type="http://schemas.openxmlformats.org/officeDocument/2006/relationships/image" Target="../media/image101.png"/><Relationship Id="rId31" Type="http://schemas.openxmlformats.org/officeDocument/2006/relationships/image" Target="../media/image113.png"/><Relationship Id="rId4" Type="http://schemas.openxmlformats.org/officeDocument/2006/relationships/image" Target="../media/image86.png"/><Relationship Id="rId9" Type="http://schemas.openxmlformats.org/officeDocument/2006/relationships/image" Target="../media/image91.tiff"/><Relationship Id="rId14" Type="http://schemas.openxmlformats.org/officeDocument/2006/relationships/image" Target="../media/image96.png"/><Relationship Id="rId22" Type="http://schemas.openxmlformats.org/officeDocument/2006/relationships/image" Target="../media/image104.png"/><Relationship Id="rId27" Type="http://schemas.openxmlformats.org/officeDocument/2006/relationships/image" Target="../media/image109.tiff"/><Relationship Id="rId30" Type="http://schemas.openxmlformats.org/officeDocument/2006/relationships/image" Target="../media/image112.png"/><Relationship Id="rId35" Type="http://schemas.openxmlformats.org/officeDocument/2006/relationships/image" Target="../media/image117.png"/><Relationship Id="rId8" Type="http://schemas.openxmlformats.org/officeDocument/2006/relationships/image" Target="../media/image90.png"/><Relationship Id="rId3" Type="http://schemas.openxmlformats.org/officeDocument/2006/relationships/image" Target="../media/image85.png"/><Relationship Id="rId12" Type="http://schemas.openxmlformats.org/officeDocument/2006/relationships/image" Target="../media/image94.png"/><Relationship Id="rId17" Type="http://schemas.openxmlformats.org/officeDocument/2006/relationships/image" Target="../media/image99.png"/><Relationship Id="rId25" Type="http://schemas.openxmlformats.org/officeDocument/2006/relationships/image" Target="../media/image107.png"/><Relationship Id="rId33" Type="http://schemas.openxmlformats.org/officeDocument/2006/relationships/image" Target="../media/image115.png"/><Relationship Id="rId38" Type="http://schemas.openxmlformats.org/officeDocument/2006/relationships/image" Target="../media/image1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Picture 83">
            <a:extLst>
              <a:ext uri="{FF2B5EF4-FFF2-40B4-BE49-F238E27FC236}">
                <a16:creationId xmlns:a16="http://schemas.microsoft.com/office/drawing/2014/main" id="{6AD394C7-0653-9B48-84C2-6766734635F5}"/>
              </a:ext>
            </a:extLst>
          </p:cNvPr>
          <p:cNvPicPr>
            <a:picLocks noChangeAspect="1"/>
          </p:cNvPicPr>
          <p:nvPr/>
        </p:nvPicPr>
        <p:blipFill>
          <a:blip r:embed="rId4"/>
          <a:stretch>
            <a:fillRect/>
          </a:stretch>
        </p:blipFill>
        <p:spPr>
          <a:xfrm>
            <a:off x="4512272" y="2272199"/>
            <a:ext cx="1370374" cy="866594"/>
          </a:xfrm>
          <a:prstGeom prst="rect">
            <a:avLst/>
          </a:prstGeom>
        </p:spPr>
      </p:pic>
      <p:sp>
        <p:nvSpPr>
          <p:cNvPr id="4" name="TextBox 3">
            <a:extLst>
              <a:ext uri="{FF2B5EF4-FFF2-40B4-BE49-F238E27FC236}">
                <a16:creationId xmlns:a16="http://schemas.microsoft.com/office/drawing/2014/main" id="{53BBC5EF-F8A2-AB42-8852-6AE210E36366}"/>
              </a:ext>
            </a:extLst>
          </p:cNvPr>
          <p:cNvSpPr txBox="1"/>
          <p:nvPr/>
        </p:nvSpPr>
        <p:spPr>
          <a:xfrm>
            <a:off x="7951" y="0"/>
            <a:ext cx="1725433" cy="492443"/>
          </a:xfrm>
          <a:prstGeom prst="rect">
            <a:avLst/>
          </a:prstGeom>
          <a:noFill/>
        </p:spPr>
        <p:txBody>
          <a:bodyPr wrap="square" rtlCol="0">
            <a:spAutoFit/>
          </a:bodyPr>
          <a:lstStyle/>
          <a:p>
            <a:r>
              <a:rPr lang="en-US" sz="1000" b="1" u="sng" dirty="0"/>
              <a:t>Emulsification: </a:t>
            </a:r>
            <a:r>
              <a:rPr lang="en-US" sz="800" dirty="0"/>
              <a:t>The dispersion of one phase into the other in the form of fine droplets. </a:t>
            </a:r>
          </a:p>
        </p:txBody>
      </p:sp>
      <p:graphicFrame>
        <p:nvGraphicFramePr>
          <p:cNvPr id="5" name="Object 7">
            <a:extLst>
              <a:ext uri="{FF2B5EF4-FFF2-40B4-BE49-F238E27FC236}">
                <a16:creationId xmlns:a16="http://schemas.microsoft.com/office/drawing/2014/main" id="{73D8AB22-7023-8346-A207-461EB4EE8CC1}"/>
              </a:ext>
            </a:extLst>
          </p:cNvPr>
          <p:cNvGraphicFramePr>
            <a:graphicFrameLocks/>
          </p:cNvGraphicFramePr>
          <p:nvPr>
            <p:extLst>
              <p:ext uri="{D42A27DB-BD31-4B8C-83A1-F6EECF244321}">
                <p14:modId xmlns:p14="http://schemas.microsoft.com/office/powerpoint/2010/main" val="2357239009"/>
              </p:ext>
            </p:extLst>
          </p:nvPr>
        </p:nvGraphicFramePr>
        <p:xfrm>
          <a:off x="79510" y="437812"/>
          <a:ext cx="877211" cy="286797"/>
        </p:xfrm>
        <a:graphic>
          <a:graphicData uri="http://schemas.openxmlformats.org/presentationml/2006/ole">
            <mc:AlternateContent xmlns:mc="http://schemas.openxmlformats.org/markup-compatibility/2006">
              <mc:Choice xmlns:v="urn:schemas-microsoft-com:vml" Requires="v">
                <p:oleObj spid="_x0000_s1543" name="Equation" r:id="rId5" imgW="21062950" imgH="7023100" progId="Equation.2">
                  <p:embed/>
                </p:oleObj>
              </mc:Choice>
              <mc:Fallback>
                <p:oleObj name="Equation" r:id="rId5" imgW="21062950" imgH="7023100" progId="Equation.2">
                  <p:embed/>
                  <p:pic>
                    <p:nvPicPr>
                      <p:cNvPr id="2" name="Object 7">
                        <a:extLst>
                          <a:ext uri="{FF2B5EF4-FFF2-40B4-BE49-F238E27FC236}">
                            <a16:creationId xmlns:a16="http://schemas.microsoft.com/office/drawing/2014/main" id="{EFEB6569-8644-0E4C-B8B3-4FDBA8E5E16C}"/>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510" y="437812"/>
                        <a:ext cx="877211" cy="286797"/>
                      </a:xfrm>
                      <a:prstGeom prst="rect">
                        <a:avLst/>
                      </a:prstGeom>
                      <a:noFill/>
                      <a:ln>
                        <a:noFill/>
                      </a:ln>
                      <a:effectLst/>
                    </p:spPr>
                  </p:pic>
                </p:oleObj>
              </mc:Fallback>
            </mc:AlternateContent>
          </a:graphicData>
        </a:graphic>
      </p:graphicFrame>
      <p:sp>
        <p:nvSpPr>
          <p:cNvPr id="6" name="Rectangle 12">
            <a:extLst>
              <a:ext uri="{FF2B5EF4-FFF2-40B4-BE49-F238E27FC236}">
                <a16:creationId xmlns:a16="http://schemas.microsoft.com/office/drawing/2014/main" id="{EBF2C5CD-8C59-2B41-A2E9-BBC4F27926A6}"/>
              </a:ext>
            </a:extLst>
          </p:cNvPr>
          <p:cNvSpPr>
            <a:spLocks noChangeArrowheads="1"/>
          </p:cNvSpPr>
          <p:nvPr/>
        </p:nvSpPr>
        <p:spPr bwMode="auto">
          <a:xfrm>
            <a:off x="7951" y="808157"/>
            <a:ext cx="2245808" cy="708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buFontTx/>
              <a:buChar char="•"/>
            </a:pPr>
            <a:r>
              <a:rPr lang="en-US" altLang="en-US" sz="800" dirty="0"/>
              <a:t> Deformation leads to smaller radius of </a:t>
            </a:r>
          </a:p>
          <a:p>
            <a:r>
              <a:rPr lang="en-US" altLang="en-US" sz="800" dirty="0"/>
              <a:t>   curvature and hence larger pressure </a:t>
            </a:r>
          </a:p>
          <a:p>
            <a:r>
              <a:rPr lang="en-US" altLang="en-US" sz="800" dirty="0"/>
              <a:t>   difference.</a:t>
            </a:r>
          </a:p>
          <a:p>
            <a:pPr>
              <a:buFontTx/>
              <a:buChar char="•"/>
            </a:pPr>
            <a:r>
              <a:rPr lang="en-US" altLang="en-US" sz="800" dirty="0"/>
              <a:t> For breakup of a spherical droplet of radius </a:t>
            </a:r>
          </a:p>
          <a:p>
            <a:r>
              <a:rPr lang="en-US" altLang="en-US" sz="800" dirty="0"/>
              <a:t>R, the pressure gradient </a:t>
            </a:r>
            <a:r>
              <a:rPr lang="en-US" altLang="en-US" sz="800" dirty="0" err="1"/>
              <a:t>dp</a:t>
            </a:r>
            <a:r>
              <a:rPr lang="en-US" altLang="en-US" sz="800" dirty="0"/>
              <a:t>/</a:t>
            </a:r>
            <a:r>
              <a:rPr lang="en-US" altLang="en-US" sz="800" dirty="0" err="1"/>
              <a:t>dr</a:t>
            </a:r>
            <a:r>
              <a:rPr lang="en-US" altLang="en-US" sz="800" dirty="0"/>
              <a:t> needed is given by</a:t>
            </a:r>
          </a:p>
        </p:txBody>
      </p:sp>
      <p:graphicFrame>
        <p:nvGraphicFramePr>
          <p:cNvPr id="7" name="Object 16">
            <a:extLst>
              <a:ext uri="{FF2B5EF4-FFF2-40B4-BE49-F238E27FC236}">
                <a16:creationId xmlns:a16="http://schemas.microsoft.com/office/drawing/2014/main" id="{11156CDC-B8C9-6C41-9E66-E4ED9A08B130}"/>
              </a:ext>
            </a:extLst>
          </p:cNvPr>
          <p:cNvGraphicFramePr>
            <a:graphicFrameLocks/>
          </p:cNvGraphicFramePr>
          <p:nvPr>
            <p:extLst>
              <p:ext uri="{D42A27DB-BD31-4B8C-83A1-F6EECF244321}">
                <p14:modId xmlns:p14="http://schemas.microsoft.com/office/powerpoint/2010/main" val="368158131"/>
              </p:ext>
            </p:extLst>
          </p:nvPr>
        </p:nvGraphicFramePr>
        <p:xfrm>
          <a:off x="1130855" y="544514"/>
          <a:ext cx="794730" cy="97245"/>
        </p:xfrm>
        <a:graphic>
          <a:graphicData uri="http://schemas.openxmlformats.org/presentationml/2006/ole">
            <mc:AlternateContent xmlns:mc="http://schemas.openxmlformats.org/markup-compatibility/2006">
              <mc:Choice xmlns:v="urn:schemas-microsoft-com:vml" Requires="v">
                <p:oleObj spid="_x0000_s1544" name="Equation" r:id="rId7" imgW="26187400" imgH="3365500" progId="Equation.2">
                  <p:embed/>
                </p:oleObj>
              </mc:Choice>
              <mc:Fallback>
                <p:oleObj name="Equation" r:id="rId7" imgW="26187400" imgH="3365500" progId="Equation.2">
                  <p:embed/>
                  <p:pic>
                    <p:nvPicPr>
                      <p:cNvPr id="2" name="Object 16">
                        <a:extLst>
                          <a:ext uri="{FF2B5EF4-FFF2-40B4-BE49-F238E27FC236}">
                            <a16:creationId xmlns:a16="http://schemas.microsoft.com/office/drawing/2014/main" id="{AA14D384-3E0F-0742-B368-1E090B7B17AE}"/>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30855" y="544514"/>
                        <a:ext cx="794730" cy="97245"/>
                      </a:xfrm>
                      <a:prstGeom prst="rect">
                        <a:avLst/>
                      </a:prstGeom>
                      <a:noFill/>
                      <a:ln>
                        <a:noFill/>
                      </a:ln>
                      <a:effectLst/>
                    </p:spPr>
                  </p:pic>
                </p:oleObj>
              </mc:Fallback>
            </mc:AlternateContent>
          </a:graphicData>
        </a:graphic>
      </p:graphicFrame>
      <p:graphicFrame>
        <p:nvGraphicFramePr>
          <p:cNvPr id="8" name="Object 14">
            <a:extLst>
              <a:ext uri="{FF2B5EF4-FFF2-40B4-BE49-F238E27FC236}">
                <a16:creationId xmlns:a16="http://schemas.microsoft.com/office/drawing/2014/main" id="{C60B81D8-C00F-B349-A00A-DF2B74212246}"/>
              </a:ext>
            </a:extLst>
          </p:cNvPr>
          <p:cNvGraphicFramePr>
            <a:graphicFrameLocks/>
          </p:cNvGraphicFramePr>
          <p:nvPr>
            <p:extLst>
              <p:ext uri="{D42A27DB-BD31-4B8C-83A1-F6EECF244321}">
                <p14:modId xmlns:p14="http://schemas.microsoft.com/office/powerpoint/2010/main" val="2476562839"/>
              </p:ext>
            </p:extLst>
          </p:nvPr>
        </p:nvGraphicFramePr>
        <p:xfrm>
          <a:off x="83596" y="1516686"/>
          <a:ext cx="509547" cy="346492"/>
        </p:xfrm>
        <a:graphic>
          <a:graphicData uri="http://schemas.openxmlformats.org/presentationml/2006/ole">
            <mc:AlternateContent xmlns:mc="http://schemas.openxmlformats.org/markup-compatibility/2006">
              <mc:Choice xmlns:v="urn:schemas-microsoft-com:vml" Requires="v">
                <p:oleObj spid="_x0000_s1545" name="Equation" r:id="rId9" imgW="10242550" imgH="7023100" progId="Equation.2">
                  <p:embed/>
                </p:oleObj>
              </mc:Choice>
              <mc:Fallback>
                <p:oleObj name="Equation" r:id="rId9" imgW="10242550" imgH="7023100" progId="Equation.2">
                  <p:embed/>
                  <p:pic>
                    <p:nvPicPr>
                      <p:cNvPr id="2" name="Object 14">
                        <a:extLst>
                          <a:ext uri="{FF2B5EF4-FFF2-40B4-BE49-F238E27FC236}">
                            <a16:creationId xmlns:a16="http://schemas.microsoft.com/office/drawing/2014/main" id="{3C5382E9-26F8-FE41-B8FC-24F241B9E75E}"/>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596" y="1516686"/>
                        <a:ext cx="509547" cy="346492"/>
                      </a:xfrm>
                      <a:prstGeom prst="rect">
                        <a:avLst/>
                      </a:prstGeom>
                      <a:noFill/>
                      <a:ln>
                        <a:noFill/>
                      </a:ln>
                      <a:effectLst/>
                    </p:spPr>
                  </p:pic>
                </p:oleObj>
              </mc:Fallback>
            </mc:AlternateContent>
          </a:graphicData>
        </a:graphic>
      </p:graphicFrame>
      <p:grpSp>
        <p:nvGrpSpPr>
          <p:cNvPr id="9" name="Group 8">
            <a:extLst>
              <a:ext uri="{FF2B5EF4-FFF2-40B4-BE49-F238E27FC236}">
                <a16:creationId xmlns:a16="http://schemas.microsoft.com/office/drawing/2014/main" id="{E3E7A32D-5EB1-2244-95A2-ED4020DFB7D6}"/>
              </a:ext>
            </a:extLst>
          </p:cNvPr>
          <p:cNvGrpSpPr/>
          <p:nvPr/>
        </p:nvGrpSpPr>
        <p:grpSpPr>
          <a:xfrm>
            <a:off x="500638" y="1389157"/>
            <a:ext cx="1753685" cy="830295"/>
            <a:chOff x="5508867" y="1620963"/>
            <a:chExt cx="5157948" cy="2442070"/>
          </a:xfrm>
        </p:grpSpPr>
        <p:sp>
          <p:nvSpPr>
            <p:cNvPr id="10" name="Oval 3">
              <a:extLst>
                <a:ext uri="{FF2B5EF4-FFF2-40B4-BE49-F238E27FC236}">
                  <a16:creationId xmlns:a16="http://schemas.microsoft.com/office/drawing/2014/main" id="{69CE803A-78EF-FB47-8165-A974FF240C3E}"/>
                </a:ext>
              </a:extLst>
            </p:cNvPr>
            <p:cNvSpPr>
              <a:spLocks noChangeArrowheads="1"/>
            </p:cNvSpPr>
            <p:nvPr/>
          </p:nvSpPr>
          <p:spPr bwMode="auto">
            <a:xfrm>
              <a:off x="6578600" y="2235200"/>
              <a:ext cx="1092200" cy="109220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800"/>
            </a:p>
          </p:txBody>
        </p:sp>
        <p:sp>
          <p:nvSpPr>
            <p:cNvPr id="11" name="Rectangle 4">
              <a:extLst>
                <a:ext uri="{FF2B5EF4-FFF2-40B4-BE49-F238E27FC236}">
                  <a16:creationId xmlns:a16="http://schemas.microsoft.com/office/drawing/2014/main" id="{DE176BBB-8D09-1C4D-866F-C82DA69225A1}"/>
                </a:ext>
              </a:extLst>
            </p:cNvPr>
            <p:cNvSpPr>
              <a:spLocks noChangeArrowheads="1"/>
            </p:cNvSpPr>
            <p:nvPr/>
          </p:nvSpPr>
          <p:spPr bwMode="auto">
            <a:xfrm>
              <a:off x="6836587" y="2413806"/>
              <a:ext cx="488129" cy="382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800" dirty="0"/>
                <a:t>p</a:t>
              </a:r>
              <a:r>
                <a:rPr lang="en-US" altLang="en-US" sz="800" baseline="-25000" dirty="0"/>
                <a:t>1</a:t>
              </a:r>
            </a:p>
          </p:txBody>
        </p:sp>
        <p:sp>
          <p:nvSpPr>
            <p:cNvPr id="12" name="Rectangle 5">
              <a:extLst>
                <a:ext uri="{FF2B5EF4-FFF2-40B4-BE49-F238E27FC236}">
                  <a16:creationId xmlns:a16="http://schemas.microsoft.com/office/drawing/2014/main" id="{DAB5F52C-2AAC-7241-8971-259D46384081}"/>
                </a:ext>
              </a:extLst>
            </p:cNvPr>
            <p:cNvSpPr>
              <a:spLocks noChangeArrowheads="1"/>
            </p:cNvSpPr>
            <p:nvPr/>
          </p:nvSpPr>
          <p:spPr bwMode="auto">
            <a:xfrm>
              <a:off x="6750871" y="1620963"/>
              <a:ext cx="488129" cy="382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800" dirty="0"/>
                <a:t>p</a:t>
              </a:r>
              <a:r>
                <a:rPr lang="en-US" altLang="en-US" sz="800" baseline="-25000" dirty="0"/>
                <a:t>0</a:t>
              </a:r>
            </a:p>
          </p:txBody>
        </p:sp>
        <p:sp>
          <p:nvSpPr>
            <p:cNvPr id="13" name="Rectangle 8">
              <a:extLst>
                <a:ext uri="{FF2B5EF4-FFF2-40B4-BE49-F238E27FC236}">
                  <a16:creationId xmlns:a16="http://schemas.microsoft.com/office/drawing/2014/main" id="{F3B6593C-1E56-5343-8910-CAEF81B22E9F}"/>
                </a:ext>
              </a:extLst>
            </p:cNvPr>
            <p:cNvSpPr>
              <a:spLocks noChangeArrowheads="1"/>
            </p:cNvSpPr>
            <p:nvPr/>
          </p:nvSpPr>
          <p:spPr bwMode="auto">
            <a:xfrm>
              <a:off x="5880518" y="3295837"/>
              <a:ext cx="2603476" cy="635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r>
                <a:rPr lang="en-US" altLang="en-US" sz="800" b="1" dirty="0"/>
                <a:t>Drop of radius R</a:t>
              </a:r>
            </a:p>
          </p:txBody>
        </p:sp>
        <p:sp>
          <p:nvSpPr>
            <p:cNvPr id="14" name="Oval 9">
              <a:extLst>
                <a:ext uri="{FF2B5EF4-FFF2-40B4-BE49-F238E27FC236}">
                  <a16:creationId xmlns:a16="http://schemas.microsoft.com/office/drawing/2014/main" id="{69C0F375-6F09-2541-99CC-6AC9E7D017BB}"/>
                </a:ext>
              </a:extLst>
            </p:cNvPr>
            <p:cNvSpPr>
              <a:spLocks noChangeArrowheads="1"/>
            </p:cNvSpPr>
            <p:nvPr/>
          </p:nvSpPr>
          <p:spPr bwMode="auto">
            <a:xfrm>
              <a:off x="8531197" y="2389189"/>
              <a:ext cx="1778000" cy="74930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800"/>
            </a:p>
          </p:txBody>
        </p:sp>
        <p:sp>
          <p:nvSpPr>
            <p:cNvPr id="15" name="Rectangle 10">
              <a:extLst>
                <a:ext uri="{FF2B5EF4-FFF2-40B4-BE49-F238E27FC236}">
                  <a16:creationId xmlns:a16="http://schemas.microsoft.com/office/drawing/2014/main" id="{3AACB973-F8B4-FC4E-8630-8CFD1F9DF453}"/>
                </a:ext>
              </a:extLst>
            </p:cNvPr>
            <p:cNvSpPr>
              <a:spLocks noChangeArrowheads="1"/>
            </p:cNvSpPr>
            <p:nvPr/>
          </p:nvSpPr>
          <p:spPr bwMode="auto">
            <a:xfrm>
              <a:off x="9134626" y="2485460"/>
              <a:ext cx="391639" cy="382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800" dirty="0"/>
                <a:t>r</a:t>
              </a:r>
            </a:p>
          </p:txBody>
        </p:sp>
        <p:sp>
          <p:nvSpPr>
            <p:cNvPr id="16" name="Line 11">
              <a:extLst>
                <a:ext uri="{FF2B5EF4-FFF2-40B4-BE49-F238E27FC236}">
                  <a16:creationId xmlns:a16="http://schemas.microsoft.com/office/drawing/2014/main" id="{0DEEEC4A-1DC0-9C45-9672-B15C2CD2C6FF}"/>
                </a:ext>
              </a:extLst>
            </p:cNvPr>
            <p:cNvSpPr>
              <a:spLocks noChangeShapeType="1"/>
            </p:cNvSpPr>
            <p:nvPr/>
          </p:nvSpPr>
          <p:spPr bwMode="auto">
            <a:xfrm>
              <a:off x="9770303" y="2779169"/>
              <a:ext cx="304800"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800"/>
            </a:p>
          </p:txBody>
        </p:sp>
        <p:sp>
          <p:nvSpPr>
            <p:cNvPr id="17" name="Rectangle 13">
              <a:extLst>
                <a:ext uri="{FF2B5EF4-FFF2-40B4-BE49-F238E27FC236}">
                  <a16:creationId xmlns:a16="http://schemas.microsoft.com/office/drawing/2014/main" id="{2FEDD96F-E067-D149-A659-BFD66CC95E30}"/>
                </a:ext>
              </a:extLst>
            </p:cNvPr>
            <p:cNvSpPr>
              <a:spLocks noChangeArrowheads="1"/>
            </p:cNvSpPr>
            <p:nvPr/>
          </p:nvSpPr>
          <p:spPr bwMode="auto">
            <a:xfrm>
              <a:off x="8855644" y="3372928"/>
              <a:ext cx="661245" cy="382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800" dirty="0"/>
                <a:t>r &lt; R</a:t>
              </a:r>
            </a:p>
          </p:txBody>
        </p:sp>
        <p:sp>
          <p:nvSpPr>
            <p:cNvPr id="18" name="Rectangle 15">
              <a:extLst>
                <a:ext uri="{FF2B5EF4-FFF2-40B4-BE49-F238E27FC236}">
                  <a16:creationId xmlns:a16="http://schemas.microsoft.com/office/drawing/2014/main" id="{E14EE6BD-D685-D349-A7CF-48C0DE62D1A2}"/>
                </a:ext>
              </a:extLst>
            </p:cNvPr>
            <p:cNvSpPr>
              <a:spLocks noChangeArrowheads="1"/>
            </p:cNvSpPr>
            <p:nvPr/>
          </p:nvSpPr>
          <p:spPr bwMode="auto">
            <a:xfrm>
              <a:off x="5508867" y="3065387"/>
              <a:ext cx="5157948" cy="997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lvl="2"/>
              <a:r>
                <a:rPr lang="en-US" altLang="en-US" sz="800" dirty="0"/>
                <a:t>Deformed drop</a:t>
              </a:r>
            </a:p>
          </p:txBody>
        </p:sp>
      </p:grpSp>
      <p:sp>
        <p:nvSpPr>
          <p:cNvPr id="20" name="Rectangle 3">
            <a:extLst>
              <a:ext uri="{FF2B5EF4-FFF2-40B4-BE49-F238E27FC236}">
                <a16:creationId xmlns:a16="http://schemas.microsoft.com/office/drawing/2014/main" id="{1F902B57-A3D2-AF4A-9B40-00ACCB94402D}"/>
              </a:ext>
            </a:extLst>
          </p:cNvPr>
          <p:cNvSpPr txBox="1">
            <a:spLocks noChangeArrowheads="1"/>
          </p:cNvSpPr>
          <p:nvPr/>
        </p:nvSpPr>
        <p:spPr>
          <a:xfrm>
            <a:off x="-1" y="2187372"/>
            <a:ext cx="2253759" cy="833301"/>
          </a:xfrm>
          <a:prstGeom prst="rect">
            <a:avLst/>
          </a:prstGeom>
          <a:noFill/>
          <a:ln/>
        </p:spPr>
        <p:txBody>
          <a:bodyPr vert="horz" lIns="91440" tIns="45720" rIns="91440" bIns="45720" rtlCol="0">
            <a:noAutofit/>
          </a:bodyPr>
          <a:lstStyle>
            <a:lvl1pPr marL="0" indent="0" algn="ctr" defTabSz="777240" rtl="0" eaLnBrk="1" latinLnBrk="0" hangingPunct="1">
              <a:lnSpc>
                <a:spcPct val="90000"/>
              </a:lnSpc>
              <a:spcBef>
                <a:spcPts val="850"/>
              </a:spcBef>
              <a:buFont typeface="Arial" panose="020B0604020202020204" pitchFamily="34" charset="0"/>
              <a:buNone/>
              <a:defRPr sz="2040" kern="1200">
                <a:solidFill>
                  <a:schemeClr val="tx1"/>
                </a:solidFill>
                <a:latin typeface="+mn-lt"/>
                <a:ea typeface="+mn-ea"/>
                <a:cs typeface="+mn-cs"/>
              </a:defRPr>
            </a:lvl1pPr>
            <a:lvl2pPr marL="388620" indent="0" algn="ctr" defTabSz="777240" rtl="0" eaLnBrk="1" latinLnBrk="0" hangingPunct="1">
              <a:lnSpc>
                <a:spcPct val="90000"/>
              </a:lnSpc>
              <a:spcBef>
                <a:spcPts val="425"/>
              </a:spcBef>
              <a:buFont typeface="Arial" panose="020B0604020202020204" pitchFamily="34" charset="0"/>
              <a:buNone/>
              <a:defRPr sz="1700" kern="1200">
                <a:solidFill>
                  <a:schemeClr val="tx1"/>
                </a:solidFill>
                <a:latin typeface="+mn-lt"/>
                <a:ea typeface="+mn-ea"/>
                <a:cs typeface="+mn-cs"/>
              </a:defRPr>
            </a:lvl2pPr>
            <a:lvl3pPr marL="777240" indent="0" algn="ctr" defTabSz="777240" rtl="0" eaLnBrk="1" latinLnBrk="0" hangingPunct="1">
              <a:lnSpc>
                <a:spcPct val="90000"/>
              </a:lnSpc>
              <a:spcBef>
                <a:spcPts val="425"/>
              </a:spcBef>
              <a:buFont typeface="Arial" panose="020B0604020202020204" pitchFamily="34" charset="0"/>
              <a:buNone/>
              <a:defRPr sz="1530" kern="1200">
                <a:solidFill>
                  <a:schemeClr val="tx1"/>
                </a:solidFill>
                <a:latin typeface="+mn-lt"/>
                <a:ea typeface="+mn-ea"/>
                <a:cs typeface="+mn-cs"/>
              </a:defRPr>
            </a:lvl3pPr>
            <a:lvl4pPr marL="116586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4pPr>
            <a:lvl5pPr marL="155448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5pPr>
            <a:lvl6pPr marL="194310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6pPr>
            <a:lvl7pPr marL="233172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7pPr>
            <a:lvl8pPr marL="272034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8pPr>
            <a:lvl9pPr marL="310896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9pPr>
          </a:lstStyle>
          <a:p>
            <a:pPr algn="l">
              <a:lnSpc>
                <a:spcPct val="100000"/>
              </a:lnSpc>
            </a:pPr>
            <a:r>
              <a:rPr lang="en-US" altLang="en-US" sz="800" b="1" dirty="0"/>
              <a:t>Laminar flow</a:t>
            </a:r>
            <a:r>
              <a:rPr lang="en-US" altLang="en-US" sz="800" dirty="0"/>
              <a:t>- causes shear or elongation of the droplet</a:t>
            </a:r>
            <a:br>
              <a:rPr lang="en-US" altLang="en-US" sz="800" dirty="0"/>
            </a:br>
            <a:r>
              <a:rPr lang="en-US" altLang="en-US" sz="800" b="1" dirty="0"/>
              <a:t>Turbulent flow</a:t>
            </a:r>
            <a:r>
              <a:rPr lang="en-US" altLang="en-US" sz="800" dirty="0"/>
              <a:t>- causes random deformation of the droplet due to pressure fluctuation</a:t>
            </a:r>
            <a:br>
              <a:rPr lang="en-US" altLang="en-US" sz="800" dirty="0"/>
            </a:br>
            <a:r>
              <a:rPr lang="en-US" altLang="en-US" sz="800" b="1" dirty="0"/>
              <a:t>Cavitation</a:t>
            </a:r>
            <a:r>
              <a:rPr lang="en-US" altLang="en-US" sz="800" dirty="0"/>
              <a:t>- collapse of small vapor bubbles cause shock waves causing intense agitation</a:t>
            </a:r>
          </a:p>
        </p:txBody>
      </p:sp>
      <p:sp>
        <p:nvSpPr>
          <p:cNvPr id="21" name="Rectangle 3">
            <a:extLst>
              <a:ext uri="{FF2B5EF4-FFF2-40B4-BE49-F238E27FC236}">
                <a16:creationId xmlns:a16="http://schemas.microsoft.com/office/drawing/2014/main" id="{764F68F1-05B6-0841-B2E3-4CDE7F75F0CD}"/>
              </a:ext>
            </a:extLst>
          </p:cNvPr>
          <p:cNvSpPr txBox="1">
            <a:spLocks noChangeArrowheads="1"/>
          </p:cNvSpPr>
          <p:nvPr/>
        </p:nvSpPr>
        <p:spPr>
          <a:xfrm>
            <a:off x="7951" y="2938294"/>
            <a:ext cx="2245807" cy="1506132"/>
          </a:xfrm>
          <a:prstGeom prst="rect">
            <a:avLst/>
          </a:prstGeom>
          <a:noFill/>
          <a:ln/>
        </p:spPr>
        <p:txBody>
          <a:bodyPr vert="horz" lIns="91440" tIns="45720" rIns="91440" bIns="45720" rtlCol="0">
            <a:normAutofit/>
          </a:bodyPr>
          <a:lstStyle>
            <a:lvl1pPr marL="0" indent="0" algn="ctr" defTabSz="777240" rtl="0" eaLnBrk="1" latinLnBrk="0" hangingPunct="1">
              <a:lnSpc>
                <a:spcPct val="90000"/>
              </a:lnSpc>
              <a:spcBef>
                <a:spcPts val="850"/>
              </a:spcBef>
              <a:buFont typeface="Arial" panose="020B0604020202020204" pitchFamily="34" charset="0"/>
              <a:buNone/>
              <a:defRPr sz="2040" kern="1200">
                <a:solidFill>
                  <a:schemeClr val="tx1"/>
                </a:solidFill>
                <a:latin typeface="+mn-lt"/>
                <a:ea typeface="+mn-ea"/>
                <a:cs typeface="+mn-cs"/>
              </a:defRPr>
            </a:lvl1pPr>
            <a:lvl2pPr marL="388620" indent="0" algn="ctr" defTabSz="777240" rtl="0" eaLnBrk="1" latinLnBrk="0" hangingPunct="1">
              <a:lnSpc>
                <a:spcPct val="90000"/>
              </a:lnSpc>
              <a:spcBef>
                <a:spcPts val="425"/>
              </a:spcBef>
              <a:buFont typeface="Arial" panose="020B0604020202020204" pitchFamily="34" charset="0"/>
              <a:buNone/>
              <a:defRPr sz="1700" kern="1200">
                <a:solidFill>
                  <a:schemeClr val="tx1"/>
                </a:solidFill>
                <a:latin typeface="+mn-lt"/>
                <a:ea typeface="+mn-ea"/>
                <a:cs typeface="+mn-cs"/>
              </a:defRPr>
            </a:lvl2pPr>
            <a:lvl3pPr marL="777240" indent="0" algn="ctr" defTabSz="777240" rtl="0" eaLnBrk="1" latinLnBrk="0" hangingPunct="1">
              <a:lnSpc>
                <a:spcPct val="90000"/>
              </a:lnSpc>
              <a:spcBef>
                <a:spcPts val="425"/>
              </a:spcBef>
              <a:buFont typeface="Arial" panose="020B0604020202020204" pitchFamily="34" charset="0"/>
              <a:buNone/>
              <a:defRPr sz="1530" kern="1200">
                <a:solidFill>
                  <a:schemeClr val="tx1"/>
                </a:solidFill>
                <a:latin typeface="+mn-lt"/>
                <a:ea typeface="+mn-ea"/>
                <a:cs typeface="+mn-cs"/>
              </a:defRPr>
            </a:lvl3pPr>
            <a:lvl4pPr marL="116586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4pPr>
            <a:lvl5pPr marL="155448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5pPr>
            <a:lvl6pPr marL="194310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6pPr>
            <a:lvl7pPr marL="233172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7pPr>
            <a:lvl8pPr marL="272034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8pPr>
            <a:lvl9pPr marL="3108960" indent="0" algn="ctr" defTabSz="777240" rtl="0" eaLnBrk="1" latinLnBrk="0" hangingPunct="1">
              <a:lnSpc>
                <a:spcPct val="90000"/>
              </a:lnSpc>
              <a:spcBef>
                <a:spcPts val="425"/>
              </a:spcBef>
              <a:buFont typeface="Arial" panose="020B0604020202020204" pitchFamily="34" charset="0"/>
              <a:buNone/>
              <a:defRPr sz="1360" kern="1200">
                <a:solidFill>
                  <a:schemeClr val="tx1"/>
                </a:solidFill>
                <a:latin typeface="+mn-lt"/>
                <a:ea typeface="+mn-ea"/>
                <a:cs typeface="+mn-cs"/>
              </a:defRPr>
            </a:lvl9pPr>
          </a:lstStyle>
          <a:p>
            <a:pPr algn="l"/>
            <a:r>
              <a:rPr lang="en-US" altLang="en-US" sz="800" b="1" dirty="0"/>
              <a:t>Emulsion capacity</a:t>
            </a:r>
            <a:r>
              <a:rPr lang="en-US" altLang="en-US" sz="800" dirty="0"/>
              <a:t>- Maximum amount of dispersed phase (oil or water) that can be emulsified ( measure of surfactant to form emulsion)</a:t>
            </a:r>
            <a:br>
              <a:rPr lang="en-US" altLang="en-US" sz="800" dirty="0"/>
            </a:br>
            <a:r>
              <a:rPr lang="en-US" altLang="en-US" sz="800" b="1" dirty="0"/>
              <a:t>Emulsion stability</a:t>
            </a:r>
            <a:br>
              <a:rPr lang="en-US" altLang="en-US" sz="800" b="1" dirty="0"/>
            </a:br>
            <a:r>
              <a:rPr lang="en-US" altLang="en-US" sz="800" dirty="0"/>
              <a:t>heat stability: stability for </a:t>
            </a:r>
            <a:r>
              <a:rPr lang="en-US" altLang="en-US" sz="800" dirty="0" err="1"/>
              <a:t>brownian</a:t>
            </a:r>
            <a:r>
              <a:rPr lang="en-US" altLang="en-US" sz="800" dirty="0"/>
              <a:t> flocculation</a:t>
            </a:r>
            <a:br>
              <a:rPr lang="en-US" altLang="en-US" sz="800" dirty="0"/>
            </a:br>
            <a:r>
              <a:rPr lang="en-US" altLang="en-US" sz="800" dirty="0"/>
              <a:t>centrifugal stability: stability for creaming </a:t>
            </a:r>
            <a:br>
              <a:rPr lang="en-US" altLang="en-US" sz="800" dirty="0"/>
            </a:br>
            <a:r>
              <a:rPr lang="en-US" altLang="en-US" sz="800" dirty="0"/>
              <a:t>measure of surfactant to provide shelf life to emulsion</a:t>
            </a:r>
            <a:br>
              <a:rPr lang="en-US" altLang="en-US" sz="800" dirty="0"/>
            </a:br>
            <a:r>
              <a:rPr lang="en-US" altLang="en-US" sz="800" b="1" dirty="0"/>
              <a:t>Drop size</a:t>
            </a:r>
            <a:br>
              <a:rPr lang="en-US" altLang="en-US" sz="800" b="1" dirty="0"/>
            </a:br>
            <a:r>
              <a:rPr lang="en-US" altLang="en-US" sz="800" dirty="0"/>
              <a:t>turbidity: surface area per unit volume</a:t>
            </a:r>
            <a:br>
              <a:rPr lang="en-US" altLang="en-US" sz="800" dirty="0"/>
            </a:br>
            <a:r>
              <a:rPr lang="en-US" altLang="en-US" sz="800" dirty="0"/>
              <a:t>drop size distribution</a:t>
            </a:r>
          </a:p>
        </p:txBody>
      </p:sp>
      <p:graphicFrame>
        <p:nvGraphicFramePr>
          <p:cNvPr id="22" name="Object 15">
            <a:extLst>
              <a:ext uri="{FF2B5EF4-FFF2-40B4-BE49-F238E27FC236}">
                <a16:creationId xmlns:a16="http://schemas.microsoft.com/office/drawing/2014/main" id="{D085A22A-06A1-3E4E-AB9E-57F5B46EEB71}"/>
              </a:ext>
            </a:extLst>
          </p:cNvPr>
          <p:cNvGraphicFramePr>
            <a:graphicFrameLocks/>
          </p:cNvGraphicFramePr>
          <p:nvPr>
            <p:extLst>
              <p:ext uri="{D42A27DB-BD31-4B8C-83A1-F6EECF244321}">
                <p14:modId xmlns:p14="http://schemas.microsoft.com/office/powerpoint/2010/main" val="3478236214"/>
              </p:ext>
            </p:extLst>
          </p:nvPr>
        </p:nvGraphicFramePr>
        <p:xfrm>
          <a:off x="79510" y="4380502"/>
          <a:ext cx="1924145" cy="750412"/>
        </p:xfrm>
        <a:graphic>
          <a:graphicData uri="http://schemas.openxmlformats.org/presentationml/2006/ole">
            <mc:AlternateContent xmlns:mc="http://schemas.openxmlformats.org/markup-compatibility/2006">
              <mc:Choice xmlns:v="urn:schemas-microsoft-com:vml" Requires="v">
                <p:oleObj spid="_x0000_s1546" name="Equation" r:id="rId11" imgW="44030900" imgH="15506700" progId="Equation.3">
                  <p:embed/>
                </p:oleObj>
              </mc:Choice>
              <mc:Fallback>
                <p:oleObj name="Equation" r:id="rId11" imgW="44030900" imgH="15506700" progId="Equation.3">
                  <p:embed/>
                  <p:pic>
                    <p:nvPicPr>
                      <p:cNvPr id="2" name="Object 15">
                        <a:extLst>
                          <a:ext uri="{FF2B5EF4-FFF2-40B4-BE49-F238E27FC236}">
                            <a16:creationId xmlns:a16="http://schemas.microsoft.com/office/drawing/2014/main" id="{71575537-ED91-C046-B4C3-35B7BC393120}"/>
                          </a:ext>
                        </a:extLst>
                      </p:cNvPr>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510" y="4380502"/>
                        <a:ext cx="1924145" cy="750412"/>
                      </a:xfrm>
                      <a:prstGeom prst="rect">
                        <a:avLst/>
                      </a:prstGeom>
                      <a:noFill/>
                      <a:ln>
                        <a:noFill/>
                      </a:ln>
                      <a:effectLst/>
                    </p:spPr>
                  </p:pic>
                </p:oleObj>
              </mc:Fallback>
            </mc:AlternateContent>
          </a:graphicData>
        </a:graphic>
      </p:graphicFrame>
      <p:sp>
        <p:nvSpPr>
          <p:cNvPr id="23" name="Rectangle 2">
            <a:extLst>
              <a:ext uri="{FF2B5EF4-FFF2-40B4-BE49-F238E27FC236}">
                <a16:creationId xmlns:a16="http://schemas.microsoft.com/office/drawing/2014/main" id="{F347BE68-03AE-214D-B507-7491B31C1274}"/>
              </a:ext>
            </a:extLst>
          </p:cNvPr>
          <p:cNvSpPr txBox="1">
            <a:spLocks noChangeArrowheads="1"/>
          </p:cNvSpPr>
          <p:nvPr/>
        </p:nvSpPr>
        <p:spPr>
          <a:xfrm>
            <a:off x="-1" y="4247327"/>
            <a:ext cx="3015943" cy="241476"/>
          </a:xfrm>
          <a:prstGeom prst="rect">
            <a:avLst/>
          </a:prstGeom>
          <a:noFill/>
          <a:ln/>
        </p:spPr>
        <p:txBody>
          <a:bodyPr vert="horz" lIns="91440" tIns="45720" rIns="91440" bIns="45720" rtlCol="0" anchor="b">
            <a:normAutofit/>
          </a:bodyPr>
          <a:lstStyle>
            <a:lvl1pPr algn="ctr" defTabSz="777240" rtl="0" eaLnBrk="1" latinLnBrk="0" hangingPunct="1">
              <a:lnSpc>
                <a:spcPct val="90000"/>
              </a:lnSpc>
              <a:spcBef>
                <a:spcPct val="0"/>
              </a:spcBef>
              <a:buNone/>
              <a:defRPr sz="5100" kern="1200">
                <a:solidFill>
                  <a:schemeClr val="tx1"/>
                </a:solidFill>
                <a:latin typeface="+mj-lt"/>
                <a:ea typeface="+mj-ea"/>
                <a:cs typeface="+mj-cs"/>
              </a:defRPr>
            </a:lvl1pPr>
          </a:lstStyle>
          <a:p>
            <a:pPr algn="l"/>
            <a:r>
              <a:rPr lang="en-US" altLang="en-US" sz="800" b="1" dirty="0">
                <a:latin typeface="+mn-lt"/>
              </a:rPr>
              <a:t>Colloid Mill</a:t>
            </a:r>
          </a:p>
        </p:txBody>
      </p:sp>
      <p:sp>
        <p:nvSpPr>
          <p:cNvPr id="24" name="Rectangle 3">
            <a:extLst>
              <a:ext uri="{FF2B5EF4-FFF2-40B4-BE49-F238E27FC236}">
                <a16:creationId xmlns:a16="http://schemas.microsoft.com/office/drawing/2014/main" id="{61D4CAC9-B821-3F4E-B8F3-33C1E797CE09}"/>
              </a:ext>
            </a:extLst>
          </p:cNvPr>
          <p:cNvSpPr>
            <a:spLocks noChangeArrowheads="1"/>
          </p:cNvSpPr>
          <p:nvPr/>
        </p:nvSpPr>
        <p:spPr bwMode="auto">
          <a:xfrm>
            <a:off x="-1" y="5170332"/>
            <a:ext cx="2172429" cy="95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r>
              <a:rPr lang="en-US" altLang="en-US" sz="800" b="1" dirty="0"/>
              <a:t>Example</a:t>
            </a:r>
            <a:r>
              <a:rPr lang="en-US" altLang="en-US" sz="800" dirty="0"/>
              <a:t>: Vegetable oil ( of viscosity 1cp) is to be emulsified in water (with</a:t>
            </a:r>
          </a:p>
          <a:p>
            <a:r>
              <a:rPr lang="en-US" altLang="en-US" sz="800" dirty="0"/>
              <a:t>emulsifiers and proteins) using a colloid mill. D = 0.1 m. h = 100       , </a:t>
            </a:r>
          </a:p>
          <a:p>
            <a:r>
              <a:rPr lang="en-US" altLang="en-US" sz="800" dirty="0"/>
              <a:t>N = 60,000 rpm.    = 20 </a:t>
            </a:r>
            <a:r>
              <a:rPr lang="en-US" altLang="en-US" sz="800" dirty="0" err="1"/>
              <a:t>mN</a:t>
            </a:r>
            <a:r>
              <a:rPr lang="en-US" altLang="en-US" sz="800" dirty="0"/>
              <a:t>/m. Calculate the mean drop size of the emulsion.</a:t>
            </a:r>
          </a:p>
          <a:p>
            <a:r>
              <a:rPr lang="en-US" altLang="en-US" sz="800" b="1" dirty="0"/>
              <a:t>Solution:</a:t>
            </a:r>
          </a:p>
        </p:txBody>
      </p:sp>
      <p:graphicFrame>
        <p:nvGraphicFramePr>
          <p:cNvPr id="25" name="Object 5">
            <a:extLst>
              <a:ext uri="{FF2B5EF4-FFF2-40B4-BE49-F238E27FC236}">
                <a16:creationId xmlns:a16="http://schemas.microsoft.com/office/drawing/2014/main" id="{2741E911-DE02-2044-BD29-4D2074158001}"/>
              </a:ext>
            </a:extLst>
          </p:cNvPr>
          <p:cNvGraphicFramePr>
            <a:graphicFrameLocks/>
          </p:cNvGraphicFramePr>
          <p:nvPr>
            <p:extLst>
              <p:ext uri="{D42A27DB-BD31-4B8C-83A1-F6EECF244321}">
                <p14:modId xmlns:p14="http://schemas.microsoft.com/office/powerpoint/2010/main" val="1310565007"/>
              </p:ext>
            </p:extLst>
          </p:nvPr>
        </p:nvGraphicFramePr>
        <p:xfrm>
          <a:off x="15053" y="6047372"/>
          <a:ext cx="2227283" cy="959815"/>
        </p:xfrm>
        <a:graphic>
          <a:graphicData uri="http://schemas.openxmlformats.org/presentationml/2006/ole">
            <mc:AlternateContent xmlns:mc="http://schemas.openxmlformats.org/markup-compatibility/2006">
              <mc:Choice xmlns:v="urn:schemas-microsoft-com:vml" Requires="v">
                <p:oleObj spid="_x0000_s1547" name="Equation" r:id="rId13" imgW="40373300" imgH="15506700" progId="Equation.3">
                  <p:embed/>
                </p:oleObj>
              </mc:Choice>
              <mc:Fallback>
                <p:oleObj name="Equation" r:id="rId13" imgW="40373300" imgH="15506700" progId="Equation.3">
                  <p:embed/>
                  <p:pic>
                    <p:nvPicPr>
                      <p:cNvPr id="3" name="Object 5">
                        <a:extLst>
                          <a:ext uri="{FF2B5EF4-FFF2-40B4-BE49-F238E27FC236}">
                            <a16:creationId xmlns:a16="http://schemas.microsoft.com/office/drawing/2014/main" id="{1707610E-7457-FD4A-81CD-336D12879541}"/>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053" y="6047372"/>
                        <a:ext cx="2227283" cy="959815"/>
                      </a:xfrm>
                      <a:prstGeom prst="rect">
                        <a:avLst/>
                      </a:prstGeom>
                      <a:noFill/>
                      <a:ln>
                        <a:noFill/>
                      </a:ln>
                      <a:effectLst/>
                    </p:spPr>
                  </p:pic>
                </p:oleObj>
              </mc:Fallback>
            </mc:AlternateContent>
          </a:graphicData>
        </a:graphic>
      </p:graphicFrame>
      <p:graphicFrame>
        <p:nvGraphicFramePr>
          <p:cNvPr id="26" name="Object 4">
            <a:extLst>
              <a:ext uri="{FF2B5EF4-FFF2-40B4-BE49-F238E27FC236}">
                <a16:creationId xmlns:a16="http://schemas.microsoft.com/office/drawing/2014/main" id="{005972F0-F388-F441-88F9-7DA3FE1AA448}"/>
              </a:ext>
            </a:extLst>
          </p:cNvPr>
          <p:cNvGraphicFramePr>
            <a:graphicFrameLocks/>
          </p:cNvGraphicFramePr>
          <p:nvPr>
            <p:extLst>
              <p:ext uri="{D42A27DB-BD31-4B8C-83A1-F6EECF244321}">
                <p14:modId xmlns:p14="http://schemas.microsoft.com/office/powerpoint/2010/main" val="2363572026"/>
              </p:ext>
            </p:extLst>
          </p:nvPr>
        </p:nvGraphicFramePr>
        <p:xfrm>
          <a:off x="757122" y="6998356"/>
          <a:ext cx="739511" cy="153232"/>
        </p:xfrm>
        <a:graphic>
          <a:graphicData uri="http://schemas.openxmlformats.org/presentationml/2006/ole">
            <mc:AlternateContent xmlns:mc="http://schemas.openxmlformats.org/markup-compatibility/2006">
              <mc:Choice xmlns:v="urn:schemas-microsoft-com:vml" Requires="v">
                <p:oleObj spid="_x0000_s1548" name="Equation" r:id="rId15" imgW="20478750" imgH="4387850" progId="Equation.2">
                  <p:embed/>
                </p:oleObj>
              </mc:Choice>
              <mc:Fallback>
                <p:oleObj name="Equation" r:id="rId15" imgW="20478750" imgH="4387850" progId="Equation.2">
                  <p:embed/>
                  <p:pic>
                    <p:nvPicPr>
                      <p:cNvPr id="2" name="Object 4">
                        <a:extLst>
                          <a:ext uri="{FF2B5EF4-FFF2-40B4-BE49-F238E27FC236}">
                            <a16:creationId xmlns:a16="http://schemas.microsoft.com/office/drawing/2014/main" id="{5223D018-276C-2E4B-87FB-FAEB694A0CB1}"/>
                          </a:ext>
                        </a:extLst>
                      </p:cNvPr>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7122" y="6998356"/>
                        <a:ext cx="739511" cy="153232"/>
                      </a:xfrm>
                      <a:prstGeom prst="rect">
                        <a:avLst/>
                      </a:prstGeom>
                      <a:noFill/>
                      <a:ln>
                        <a:noFill/>
                      </a:ln>
                      <a:effectLst/>
                    </p:spPr>
                  </p:pic>
                </p:oleObj>
              </mc:Fallback>
            </mc:AlternateContent>
          </a:graphicData>
        </a:graphic>
      </p:graphicFrame>
      <p:sp>
        <p:nvSpPr>
          <p:cNvPr id="27" name="Rectangle 2">
            <a:extLst>
              <a:ext uri="{FF2B5EF4-FFF2-40B4-BE49-F238E27FC236}">
                <a16:creationId xmlns:a16="http://schemas.microsoft.com/office/drawing/2014/main" id="{D94F15F0-AFFB-564F-89C5-6C294BE66F97}"/>
              </a:ext>
            </a:extLst>
          </p:cNvPr>
          <p:cNvSpPr txBox="1">
            <a:spLocks noChangeArrowheads="1"/>
          </p:cNvSpPr>
          <p:nvPr/>
        </p:nvSpPr>
        <p:spPr>
          <a:xfrm>
            <a:off x="-49201" y="6954234"/>
            <a:ext cx="3015943" cy="241476"/>
          </a:xfrm>
          <a:prstGeom prst="rect">
            <a:avLst/>
          </a:prstGeom>
          <a:noFill/>
          <a:ln/>
        </p:spPr>
        <p:txBody>
          <a:bodyPr vert="horz" lIns="91440" tIns="45720" rIns="91440" bIns="45720" rtlCol="0" anchor="b">
            <a:normAutofit/>
          </a:bodyPr>
          <a:lstStyle>
            <a:lvl1pPr algn="ctr" defTabSz="777240" rtl="0" eaLnBrk="1" latinLnBrk="0" hangingPunct="1">
              <a:lnSpc>
                <a:spcPct val="90000"/>
              </a:lnSpc>
              <a:spcBef>
                <a:spcPct val="0"/>
              </a:spcBef>
              <a:buNone/>
              <a:defRPr sz="5100" kern="1200">
                <a:solidFill>
                  <a:schemeClr val="tx1"/>
                </a:solidFill>
                <a:latin typeface="+mj-lt"/>
                <a:ea typeface="+mj-ea"/>
                <a:cs typeface="+mj-cs"/>
              </a:defRPr>
            </a:lvl1pPr>
          </a:lstStyle>
          <a:p>
            <a:pPr algn="l"/>
            <a:r>
              <a:rPr lang="en-US" altLang="en-US" sz="800" b="1" dirty="0">
                <a:latin typeface="+mn-lt"/>
              </a:rPr>
              <a:t>Turbulent Flow</a:t>
            </a:r>
          </a:p>
        </p:txBody>
      </p:sp>
      <p:sp>
        <p:nvSpPr>
          <p:cNvPr id="28" name="Rectangle 27">
            <a:extLst>
              <a:ext uri="{FF2B5EF4-FFF2-40B4-BE49-F238E27FC236}">
                <a16:creationId xmlns:a16="http://schemas.microsoft.com/office/drawing/2014/main" id="{13DB664D-57BC-F049-BC84-CBEA1BF349F1}"/>
              </a:ext>
            </a:extLst>
          </p:cNvPr>
          <p:cNvSpPr/>
          <p:nvPr/>
        </p:nvSpPr>
        <p:spPr>
          <a:xfrm>
            <a:off x="-49201" y="7109909"/>
            <a:ext cx="2371135" cy="338554"/>
          </a:xfrm>
          <a:prstGeom prst="rect">
            <a:avLst/>
          </a:prstGeom>
        </p:spPr>
        <p:txBody>
          <a:bodyPr wrap="square">
            <a:spAutoFit/>
          </a:bodyPr>
          <a:lstStyle/>
          <a:p>
            <a:r>
              <a:rPr lang="en-US" altLang="en-US" sz="800" dirty="0"/>
              <a:t>average velocity for turbulent flow is characterized by root-mean-square average defined as</a:t>
            </a:r>
            <a:endParaRPr lang="en-US" sz="800" dirty="0"/>
          </a:p>
        </p:txBody>
      </p:sp>
      <p:sp>
        <p:nvSpPr>
          <p:cNvPr id="29" name="Rectangle 3">
            <a:extLst>
              <a:ext uri="{FF2B5EF4-FFF2-40B4-BE49-F238E27FC236}">
                <a16:creationId xmlns:a16="http://schemas.microsoft.com/office/drawing/2014/main" id="{BABF312C-4027-A447-9068-C943EF83794B}"/>
              </a:ext>
            </a:extLst>
          </p:cNvPr>
          <p:cNvSpPr>
            <a:spLocks noChangeArrowheads="1"/>
          </p:cNvSpPr>
          <p:nvPr/>
        </p:nvSpPr>
        <p:spPr bwMode="auto">
          <a:xfrm>
            <a:off x="2003655" y="0"/>
            <a:ext cx="2957541"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800" b="1" dirty="0"/>
              <a:t>Inertial subrange</a:t>
            </a:r>
            <a:r>
              <a:rPr lang="en-US" altLang="en-US" sz="800" dirty="0"/>
              <a:t>:</a:t>
            </a:r>
            <a:br>
              <a:rPr lang="en-US" altLang="en-US" sz="800" dirty="0"/>
            </a:br>
            <a:r>
              <a:rPr lang="en-US" altLang="en-US" sz="800" dirty="0"/>
              <a:t>The root mean square velocity between 2 points distance l apart is</a:t>
            </a:r>
          </a:p>
        </p:txBody>
      </p:sp>
      <p:graphicFrame>
        <p:nvGraphicFramePr>
          <p:cNvPr id="30" name="Object 4">
            <a:extLst>
              <a:ext uri="{FF2B5EF4-FFF2-40B4-BE49-F238E27FC236}">
                <a16:creationId xmlns:a16="http://schemas.microsoft.com/office/drawing/2014/main" id="{82663598-EF65-7D47-9CF2-5F72934B5367}"/>
              </a:ext>
            </a:extLst>
          </p:cNvPr>
          <p:cNvGraphicFramePr>
            <a:graphicFrameLocks/>
          </p:cNvGraphicFramePr>
          <p:nvPr>
            <p:extLst>
              <p:ext uri="{D42A27DB-BD31-4B8C-83A1-F6EECF244321}">
                <p14:modId xmlns:p14="http://schemas.microsoft.com/office/powerpoint/2010/main" val="7807130"/>
              </p:ext>
            </p:extLst>
          </p:nvPr>
        </p:nvGraphicFramePr>
        <p:xfrm>
          <a:off x="2104528" y="261531"/>
          <a:ext cx="2034402" cy="588384"/>
        </p:xfrm>
        <a:graphic>
          <a:graphicData uri="http://schemas.openxmlformats.org/presentationml/2006/ole">
            <mc:AlternateContent xmlns:mc="http://schemas.openxmlformats.org/markup-compatibility/2006">
              <mc:Choice xmlns:v="urn:schemas-microsoft-com:vml" Requires="v">
                <p:oleObj spid="_x0000_s1549" name="Equation" r:id="rId17" imgW="59975750" imgH="16383000" progId="Equation.2">
                  <p:embed/>
                </p:oleObj>
              </mc:Choice>
              <mc:Fallback>
                <p:oleObj name="Equation" r:id="rId17" imgW="59975750" imgH="16383000" progId="Equation.2">
                  <p:embed/>
                  <p:pic>
                    <p:nvPicPr>
                      <p:cNvPr id="3" name="Object 4">
                        <a:extLst>
                          <a:ext uri="{FF2B5EF4-FFF2-40B4-BE49-F238E27FC236}">
                            <a16:creationId xmlns:a16="http://schemas.microsoft.com/office/drawing/2014/main" id="{723D700B-BD77-BE47-A6D9-97D451BC0453}"/>
                          </a:ext>
                        </a:extLst>
                      </p:cNvPr>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104528" y="261531"/>
                        <a:ext cx="2034402" cy="588384"/>
                      </a:xfrm>
                      <a:prstGeom prst="rect">
                        <a:avLst/>
                      </a:prstGeom>
                      <a:noFill/>
                      <a:ln>
                        <a:noFill/>
                      </a:ln>
                      <a:effectLst/>
                    </p:spPr>
                  </p:pic>
                </p:oleObj>
              </mc:Fallback>
            </mc:AlternateContent>
          </a:graphicData>
        </a:graphic>
      </p:graphicFrame>
      <p:sp>
        <p:nvSpPr>
          <p:cNvPr id="31" name="Rectangle 30">
            <a:extLst>
              <a:ext uri="{FF2B5EF4-FFF2-40B4-BE49-F238E27FC236}">
                <a16:creationId xmlns:a16="http://schemas.microsoft.com/office/drawing/2014/main" id="{43FF2360-B7C5-9346-B730-FDA05BE256B5}"/>
              </a:ext>
            </a:extLst>
          </p:cNvPr>
          <p:cNvSpPr/>
          <p:nvPr/>
        </p:nvSpPr>
        <p:spPr>
          <a:xfrm>
            <a:off x="-49201" y="7361121"/>
            <a:ext cx="2453890" cy="1200329"/>
          </a:xfrm>
          <a:prstGeom prst="rect">
            <a:avLst/>
          </a:prstGeom>
        </p:spPr>
        <p:txBody>
          <a:bodyPr wrap="square">
            <a:spAutoFit/>
          </a:bodyPr>
          <a:lstStyle/>
          <a:p>
            <a:r>
              <a:rPr lang="en-US" altLang="en-US" sz="800" dirty="0"/>
              <a:t>Even though the flow is </a:t>
            </a:r>
            <a:r>
              <a:rPr lang="en-US" altLang="en-US" sz="800" b="1" i="1" dirty="0"/>
              <a:t>not usually isotropic</a:t>
            </a:r>
            <a:r>
              <a:rPr lang="en-US" altLang="en-US" sz="800" dirty="0"/>
              <a:t>, for sufficiently large Reynolds numbers, the flow over smaller length scales is </a:t>
            </a:r>
            <a:r>
              <a:rPr lang="en-US" altLang="en-US" sz="800" b="1" i="1" dirty="0"/>
              <a:t>locally isotropic</a:t>
            </a:r>
          </a:p>
          <a:p>
            <a:r>
              <a:rPr lang="en-US" altLang="en-US" sz="800" b="1" i="1" dirty="0"/>
              <a:t>Inertial subrange</a:t>
            </a:r>
            <a:r>
              <a:rPr lang="en-US" altLang="en-US" sz="800" dirty="0"/>
              <a:t>-  range of eddy sizes for which the flow is locally isotropic and viscous dissipation is not important</a:t>
            </a:r>
          </a:p>
          <a:p>
            <a:r>
              <a:rPr lang="en-US" altLang="en-US" sz="800" b="1" i="1" dirty="0"/>
              <a:t>Viscous subrange</a:t>
            </a:r>
            <a:r>
              <a:rPr lang="en-US" altLang="en-US" sz="800" dirty="0"/>
              <a:t>- range of eddy sizes for which the flow is locally isotropic and viscous dissipation is important</a:t>
            </a:r>
          </a:p>
        </p:txBody>
      </p:sp>
      <p:sp>
        <p:nvSpPr>
          <p:cNvPr id="32" name="Rectangle 2">
            <a:extLst>
              <a:ext uri="{FF2B5EF4-FFF2-40B4-BE49-F238E27FC236}">
                <a16:creationId xmlns:a16="http://schemas.microsoft.com/office/drawing/2014/main" id="{8FC40356-34DE-F04E-A48A-BA157FA24C5A}"/>
              </a:ext>
            </a:extLst>
          </p:cNvPr>
          <p:cNvSpPr txBox="1">
            <a:spLocks noChangeArrowheads="1"/>
          </p:cNvSpPr>
          <p:nvPr/>
        </p:nvSpPr>
        <p:spPr>
          <a:xfrm>
            <a:off x="2132734" y="832062"/>
            <a:ext cx="3015943" cy="241476"/>
          </a:xfrm>
          <a:prstGeom prst="rect">
            <a:avLst/>
          </a:prstGeom>
          <a:noFill/>
          <a:ln/>
        </p:spPr>
        <p:txBody>
          <a:bodyPr vert="horz" lIns="91440" tIns="45720" rIns="91440" bIns="45720" rtlCol="0" anchor="b">
            <a:normAutofit/>
          </a:bodyPr>
          <a:lstStyle>
            <a:lvl1pPr algn="ctr" defTabSz="777240" rtl="0" eaLnBrk="1" latinLnBrk="0" hangingPunct="1">
              <a:lnSpc>
                <a:spcPct val="90000"/>
              </a:lnSpc>
              <a:spcBef>
                <a:spcPct val="0"/>
              </a:spcBef>
              <a:buNone/>
              <a:defRPr sz="5100" kern="1200">
                <a:solidFill>
                  <a:schemeClr val="tx1"/>
                </a:solidFill>
                <a:latin typeface="+mj-lt"/>
                <a:ea typeface="+mj-ea"/>
                <a:cs typeface="+mj-cs"/>
              </a:defRPr>
            </a:lvl1pPr>
          </a:lstStyle>
          <a:p>
            <a:pPr algn="l"/>
            <a:r>
              <a:rPr lang="en-US" altLang="en-US" sz="800" b="1" dirty="0">
                <a:latin typeface="+mn-lt"/>
              </a:rPr>
              <a:t>Droplet Breakup</a:t>
            </a:r>
          </a:p>
        </p:txBody>
      </p:sp>
      <p:sp>
        <p:nvSpPr>
          <p:cNvPr id="33" name="Rectangle 3">
            <a:extLst>
              <a:ext uri="{FF2B5EF4-FFF2-40B4-BE49-F238E27FC236}">
                <a16:creationId xmlns:a16="http://schemas.microsoft.com/office/drawing/2014/main" id="{FC7A88F8-E4EE-D843-9231-8F68D0C1756D}"/>
              </a:ext>
            </a:extLst>
          </p:cNvPr>
          <p:cNvSpPr>
            <a:spLocks noChangeArrowheads="1"/>
          </p:cNvSpPr>
          <p:nvPr/>
        </p:nvSpPr>
        <p:spPr bwMode="auto">
          <a:xfrm>
            <a:off x="2172428" y="981364"/>
            <a:ext cx="1250342" cy="216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800" dirty="0"/>
              <a:t>Microscale of turbulence </a:t>
            </a:r>
          </a:p>
        </p:txBody>
      </p:sp>
      <p:graphicFrame>
        <p:nvGraphicFramePr>
          <p:cNvPr id="34" name="Object 4">
            <a:extLst>
              <a:ext uri="{FF2B5EF4-FFF2-40B4-BE49-F238E27FC236}">
                <a16:creationId xmlns:a16="http://schemas.microsoft.com/office/drawing/2014/main" id="{2866BA92-8782-D44E-8044-47FA363F0926}"/>
              </a:ext>
            </a:extLst>
          </p:cNvPr>
          <p:cNvGraphicFramePr>
            <a:graphicFrameLocks/>
          </p:cNvGraphicFramePr>
          <p:nvPr>
            <p:extLst>
              <p:ext uri="{D42A27DB-BD31-4B8C-83A1-F6EECF244321}">
                <p14:modId xmlns:p14="http://schemas.microsoft.com/office/powerpoint/2010/main" val="3247740733"/>
              </p:ext>
            </p:extLst>
          </p:nvPr>
        </p:nvGraphicFramePr>
        <p:xfrm>
          <a:off x="2290557" y="1198726"/>
          <a:ext cx="837257" cy="242108"/>
        </p:xfrm>
        <a:graphic>
          <a:graphicData uri="http://schemas.openxmlformats.org/presentationml/2006/ole">
            <mc:AlternateContent xmlns:mc="http://schemas.openxmlformats.org/markup-compatibility/2006">
              <mc:Choice xmlns:v="urn:schemas-microsoft-com:vml" Requires="v">
                <p:oleObj spid="_x0000_s1550" name="Equation" r:id="rId19" imgW="10096500" imgH="2635250" progId="Equation.3">
                  <p:embed/>
                </p:oleObj>
              </mc:Choice>
              <mc:Fallback>
                <p:oleObj name="Equation" r:id="rId19" imgW="10096500" imgH="2635250" progId="Equation.3">
                  <p:embed/>
                  <p:pic>
                    <p:nvPicPr>
                      <p:cNvPr id="3" name="Object 4">
                        <a:extLst>
                          <a:ext uri="{FF2B5EF4-FFF2-40B4-BE49-F238E27FC236}">
                            <a16:creationId xmlns:a16="http://schemas.microsoft.com/office/drawing/2014/main" id="{4A7D338C-AA1C-8748-9763-7556888F34BC}"/>
                          </a:ext>
                        </a:extLst>
                      </p:cNvPr>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290557" y="1198726"/>
                        <a:ext cx="837257" cy="242108"/>
                      </a:xfrm>
                      <a:prstGeom prst="rect">
                        <a:avLst/>
                      </a:prstGeom>
                      <a:noFill/>
                      <a:ln>
                        <a:noFill/>
                      </a:ln>
                      <a:effectLst/>
                    </p:spPr>
                  </p:pic>
                </p:oleObj>
              </mc:Fallback>
            </mc:AlternateContent>
          </a:graphicData>
        </a:graphic>
      </p:graphicFrame>
      <p:graphicFrame>
        <p:nvGraphicFramePr>
          <p:cNvPr id="35" name="Object 5">
            <a:extLst>
              <a:ext uri="{FF2B5EF4-FFF2-40B4-BE49-F238E27FC236}">
                <a16:creationId xmlns:a16="http://schemas.microsoft.com/office/drawing/2014/main" id="{4F7CFFA6-B228-6947-A42D-D7755AA17A0B}"/>
              </a:ext>
            </a:extLst>
          </p:cNvPr>
          <p:cNvGraphicFramePr>
            <a:graphicFrameLocks/>
          </p:cNvGraphicFramePr>
          <p:nvPr>
            <p:extLst>
              <p:ext uri="{D42A27DB-BD31-4B8C-83A1-F6EECF244321}">
                <p14:modId xmlns:p14="http://schemas.microsoft.com/office/powerpoint/2010/main" val="1059621551"/>
              </p:ext>
            </p:extLst>
          </p:nvPr>
        </p:nvGraphicFramePr>
        <p:xfrm>
          <a:off x="3386248" y="584770"/>
          <a:ext cx="1410331" cy="814772"/>
        </p:xfrm>
        <a:graphic>
          <a:graphicData uri="http://schemas.openxmlformats.org/presentationml/2006/ole">
            <mc:AlternateContent xmlns:mc="http://schemas.openxmlformats.org/markup-compatibility/2006">
              <mc:Choice xmlns:v="urn:schemas-microsoft-com:vml" Requires="v">
                <p:oleObj spid="_x0000_s1551" name="Equation" r:id="rId21" imgW="19894550" imgH="11849100" progId="Equation.3">
                  <p:embed/>
                </p:oleObj>
              </mc:Choice>
              <mc:Fallback>
                <p:oleObj name="Equation" r:id="rId21" imgW="19894550" imgH="11849100" progId="Equation.3">
                  <p:embed/>
                  <p:pic>
                    <p:nvPicPr>
                      <p:cNvPr id="4" name="Object 5">
                        <a:extLst>
                          <a:ext uri="{FF2B5EF4-FFF2-40B4-BE49-F238E27FC236}">
                            <a16:creationId xmlns:a16="http://schemas.microsoft.com/office/drawing/2014/main" id="{D2B0CE0C-2F23-EF4C-93CF-A18BC737F479}"/>
                          </a:ext>
                        </a:extLst>
                      </p:cNvPr>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86248" y="584770"/>
                        <a:ext cx="1410331" cy="814772"/>
                      </a:xfrm>
                      <a:prstGeom prst="rect">
                        <a:avLst/>
                      </a:prstGeom>
                      <a:noFill/>
                      <a:ln>
                        <a:noFill/>
                      </a:ln>
                      <a:effectLst/>
                    </p:spPr>
                  </p:pic>
                </p:oleObj>
              </mc:Fallback>
            </mc:AlternateContent>
          </a:graphicData>
        </a:graphic>
      </p:graphicFrame>
      <p:sp>
        <p:nvSpPr>
          <p:cNvPr id="39" name="TextBox 38">
            <a:extLst>
              <a:ext uri="{FF2B5EF4-FFF2-40B4-BE49-F238E27FC236}">
                <a16:creationId xmlns:a16="http://schemas.microsoft.com/office/drawing/2014/main" id="{17784818-C5A2-0843-B357-4BD175B42498}"/>
              </a:ext>
            </a:extLst>
          </p:cNvPr>
          <p:cNvSpPr txBox="1"/>
          <p:nvPr/>
        </p:nvSpPr>
        <p:spPr>
          <a:xfrm>
            <a:off x="2172428" y="1409745"/>
            <a:ext cx="1725433" cy="246221"/>
          </a:xfrm>
          <a:prstGeom prst="rect">
            <a:avLst/>
          </a:prstGeom>
          <a:noFill/>
        </p:spPr>
        <p:txBody>
          <a:bodyPr wrap="square" rtlCol="0">
            <a:spAutoFit/>
          </a:bodyPr>
          <a:lstStyle/>
          <a:p>
            <a:r>
              <a:rPr lang="en-US" sz="1000" b="1" u="sng" dirty="0"/>
              <a:t>Extrusion:</a:t>
            </a:r>
            <a:endParaRPr lang="en-US" sz="1000" u="sng" dirty="0"/>
          </a:p>
        </p:txBody>
      </p:sp>
      <p:graphicFrame>
        <p:nvGraphicFramePr>
          <p:cNvPr id="40" name="Object 4">
            <a:extLst>
              <a:ext uri="{FF2B5EF4-FFF2-40B4-BE49-F238E27FC236}">
                <a16:creationId xmlns:a16="http://schemas.microsoft.com/office/drawing/2014/main" id="{5D307B10-959F-9743-B531-74AA70711FF3}"/>
              </a:ext>
            </a:extLst>
          </p:cNvPr>
          <p:cNvGraphicFramePr>
            <a:graphicFrameLocks/>
          </p:cNvGraphicFramePr>
          <p:nvPr>
            <p:extLst>
              <p:ext uri="{D42A27DB-BD31-4B8C-83A1-F6EECF244321}">
                <p14:modId xmlns:p14="http://schemas.microsoft.com/office/powerpoint/2010/main" val="63926063"/>
              </p:ext>
            </p:extLst>
          </p:nvPr>
        </p:nvGraphicFramePr>
        <p:xfrm>
          <a:off x="73808" y="8580178"/>
          <a:ext cx="1851777" cy="511887"/>
        </p:xfrm>
        <a:graphic>
          <a:graphicData uri="http://schemas.openxmlformats.org/presentationml/2006/ole">
            <mc:AlternateContent xmlns:mc="http://schemas.openxmlformats.org/markup-compatibility/2006">
              <mc:Choice xmlns:v="urn:schemas-microsoft-com:vml" Requires="v">
                <p:oleObj spid="_x0000_s1552" name="Equation" r:id="rId23" imgW="68459350" imgH="20332700" progId="Equation.3">
                  <p:embed/>
                </p:oleObj>
              </mc:Choice>
              <mc:Fallback>
                <p:oleObj name="Equation" r:id="rId23" imgW="68459350" imgH="20332700" progId="Equation.3">
                  <p:embed/>
                  <p:pic>
                    <p:nvPicPr>
                      <p:cNvPr id="2" name="Object 4">
                        <a:extLst>
                          <a:ext uri="{FF2B5EF4-FFF2-40B4-BE49-F238E27FC236}">
                            <a16:creationId xmlns:a16="http://schemas.microsoft.com/office/drawing/2014/main" id="{F552818A-9C44-8D48-A4C5-E317AF01CA8C}"/>
                          </a:ext>
                        </a:extLst>
                      </p:cNvPr>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3808" y="8580178"/>
                        <a:ext cx="1851777" cy="511887"/>
                      </a:xfrm>
                      <a:prstGeom prst="rect">
                        <a:avLst/>
                      </a:prstGeom>
                      <a:noFill/>
                      <a:ln>
                        <a:noFill/>
                      </a:ln>
                      <a:effectLst/>
                    </p:spPr>
                  </p:pic>
                </p:oleObj>
              </mc:Fallback>
            </mc:AlternateContent>
          </a:graphicData>
        </a:graphic>
      </p:graphicFrame>
      <p:sp>
        <p:nvSpPr>
          <p:cNvPr id="41" name="TextBox 40">
            <a:extLst>
              <a:ext uri="{FF2B5EF4-FFF2-40B4-BE49-F238E27FC236}">
                <a16:creationId xmlns:a16="http://schemas.microsoft.com/office/drawing/2014/main" id="{06C37F59-B376-FA49-998A-550465D4ADA4}"/>
              </a:ext>
            </a:extLst>
          </p:cNvPr>
          <p:cNvSpPr txBox="1"/>
          <p:nvPr/>
        </p:nvSpPr>
        <p:spPr>
          <a:xfrm>
            <a:off x="-49201" y="8424894"/>
            <a:ext cx="2439678" cy="215444"/>
          </a:xfrm>
          <a:prstGeom prst="rect">
            <a:avLst/>
          </a:prstGeom>
          <a:noFill/>
        </p:spPr>
        <p:txBody>
          <a:bodyPr wrap="square" rtlCol="0">
            <a:spAutoFit/>
          </a:bodyPr>
          <a:lstStyle/>
          <a:p>
            <a:r>
              <a:rPr lang="en-US" sz="800" b="1" dirty="0"/>
              <a:t>Homogenizer: </a:t>
            </a:r>
            <a:r>
              <a:rPr lang="en-US" sz="800" dirty="0"/>
              <a:t>For a high pressure homogenizer</a:t>
            </a:r>
          </a:p>
        </p:txBody>
      </p:sp>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8296A9C5-36F5-AD49-9831-795ADAD352FA}"/>
                  </a:ext>
                </a:extLst>
              </p:cNvPr>
              <p:cNvSpPr txBox="1"/>
              <p:nvPr/>
            </p:nvSpPr>
            <p:spPr>
              <a:xfrm>
                <a:off x="2290888" y="2029639"/>
                <a:ext cx="1021847" cy="28017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
                        <m:fPr>
                          <m:ctrlPr>
                            <a:rPr lang="en-US" sz="800" i="1" smtClean="0">
                              <a:latin typeface="Cambria Math" panose="02040503050406030204" pitchFamily="18" charset="0"/>
                            </a:rPr>
                          </m:ctrlPr>
                        </m:fPr>
                        <m:num>
                          <m:r>
                            <a:rPr lang="en-US" sz="800" i="1" smtClean="0">
                              <a:latin typeface="Cambria Math" panose="02040503050406030204" pitchFamily="18" charset="0"/>
                            </a:rPr>
                            <m:t>𝜕</m:t>
                          </m:r>
                          <m:r>
                            <a:rPr lang="en-US" sz="800" b="0" i="1" smtClean="0">
                              <a:latin typeface="Cambria Math" panose="02040503050406030204" pitchFamily="18" charset="0"/>
                            </a:rPr>
                            <m:t>𝑝</m:t>
                          </m:r>
                        </m:num>
                        <m:den>
                          <m:r>
                            <a:rPr lang="en-US" sz="800" i="1" smtClean="0">
                              <a:latin typeface="Cambria Math" panose="02040503050406030204" pitchFamily="18" charset="0"/>
                            </a:rPr>
                            <m:t>𝜕</m:t>
                          </m:r>
                          <m:r>
                            <a:rPr lang="en-US" sz="800" b="0" i="1" smtClean="0">
                              <a:latin typeface="Cambria Math" panose="02040503050406030204" pitchFamily="18" charset="0"/>
                            </a:rPr>
                            <m:t>𝑧</m:t>
                          </m:r>
                        </m:den>
                      </m:f>
                      <m:r>
                        <a:rPr lang="en-US" sz="800" b="0" i="1" smtClean="0">
                          <a:latin typeface="Cambria Math" panose="02040503050406030204" pitchFamily="18" charset="0"/>
                        </a:rPr>
                        <m:t>= </m:t>
                      </m:r>
                      <m:r>
                        <a:rPr lang="en-US" sz="800" b="0" i="1" smtClean="0">
                          <a:latin typeface="Cambria Math" panose="02040503050406030204" pitchFamily="18" charset="0"/>
                          <a:ea typeface="Cambria Math" panose="02040503050406030204" pitchFamily="18" charset="0"/>
                        </a:rPr>
                        <m:t>𝜇</m:t>
                      </m:r>
                      <m:d>
                        <m:dPr>
                          <m:ctrlPr>
                            <a:rPr lang="en-US" sz="800" b="0" i="1" smtClean="0">
                              <a:latin typeface="Cambria Math" panose="02040503050406030204" pitchFamily="18" charset="0"/>
                              <a:ea typeface="Cambria Math" panose="02040503050406030204" pitchFamily="18" charset="0"/>
                            </a:rPr>
                          </m:ctrlPr>
                        </m:dPr>
                        <m:e>
                          <m:f>
                            <m:fPr>
                              <m:ctrlPr>
                                <a:rPr lang="en-US" sz="800" i="1" smtClean="0">
                                  <a:latin typeface="Cambria Math" panose="02040503050406030204" pitchFamily="18" charset="0"/>
                                </a:rPr>
                              </m:ctrlPr>
                            </m:fPr>
                            <m:num>
                              <m:sSup>
                                <m:sSupPr>
                                  <m:ctrlPr>
                                    <a:rPr lang="en-US" sz="800" i="1" smtClean="0">
                                      <a:latin typeface="Cambria Math" panose="02040503050406030204" pitchFamily="18" charset="0"/>
                                    </a:rPr>
                                  </m:ctrlPr>
                                </m:sSupPr>
                                <m:e>
                                  <m:r>
                                    <a:rPr lang="en-US" sz="800" i="1" smtClean="0">
                                      <a:latin typeface="Cambria Math" panose="02040503050406030204" pitchFamily="18" charset="0"/>
                                    </a:rPr>
                                    <m:t>𝜕</m:t>
                                  </m:r>
                                </m:e>
                                <m:sup>
                                  <m:r>
                                    <a:rPr lang="en-US" sz="800" b="0" i="1" smtClean="0">
                                      <a:latin typeface="Cambria Math" panose="02040503050406030204" pitchFamily="18" charset="0"/>
                                    </a:rPr>
                                    <m:t>2</m:t>
                                  </m:r>
                                </m:sup>
                              </m:sSup>
                              <m:sSub>
                                <m:sSubPr>
                                  <m:ctrlPr>
                                    <a:rPr lang="en-US" sz="800" i="1" smtClean="0">
                                      <a:latin typeface="Cambria Math" panose="02040503050406030204" pitchFamily="18" charset="0"/>
                                    </a:rPr>
                                  </m:ctrlPr>
                                </m:sSubPr>
                                <m:e>
                                  <m:r>
                                    <a:rPr lang="en-US" sz="800" b="0" i="1" smtClean="0">
                                      <a:latin typeface="Cambria Math" panose="02040503050406030204" pitchFamily="18" charset="0"/>
                                    </a:rPr>
                                    <m:t>𝑉</m:t>
                                  </m:r>
                                </m:e>
                                <m:sub>
                                  <m:r>
                                    <a:rPr lang="en-US" sz="800" b="0" i="1" smtClean="0">
                                      <a:latin typeface="Cambria Math" panose="02040503050406030204" pitchFamily="18" charset="0"/>
                                    </a:rPr>
                                    <m:t>𝑧</m:t>
                                  </m:r>
                                </m:sub>
                              </m:sSub>
                            </m:num>
                            <m:den>
                              <m:r>
                                <a:rPr lang="en-US" sz="800" i="1" smtClean="0">
                                  <a:latin typeface="Cambria Math" panose="02040503050406030204" pitchFamily="18" charset="0"/>
                                </a:rPr>
                                <m:t>𝜕</m:t>
                              </m:r>
                              <m:sSup>
                                <m:sSupPr>
                                  <m:ctrlPr>
                                    <a:rPr lang="en-US" sz="800" i="1" smtClean="0">
                                      <a:latin typeface="Cambria Math" panose="02040503050406030204" pitchFamily="18" charset="0"/>
                                    </a:rPr>
                                  </m:ctrlPr>
                                </m:sSupPr>
                                <m:e>
                                  <m:r>
                                    <a:rPr lang="en-US" sz="800" b="0" i="1" smtClean="0">
                                      <a:latin typeface="Cambria Math" panose="02040503050406030204" pitchFamily="18" charset="0"/>
                                    </a:rPr>
                                    <m:t>𝑥</m:t>
                                  </m:r>
                                </m:e>
                                <m:sup>
                                  <m:r>
                                    <a:rPr lang="en-US" sz="800" b="0" i="1" smtClean="0">
                                      <a:latin typeface="Cambria Math" panose="02040503050406030204" pitchFamily="18" charset="0"/>
                                    </a:rPr>
                                    <m:t>2</m:t>
                                  </m:r>
                                </m:sup>
                              </m:sSup>
                            </m:den>
                          </m:f>
                          <m:r>
                            <a:rPr lang="en-US" sz="800" b="0" i="1" smtClean="0">
                              <a:latin typeface="Cambria Math" panose="02040503050406030204" pitchFamily="18" charset="0"/>
                            </a:rPr>
                            <m:t>+</m:t>
                          </m:r>
                          <m:f>
                            <m:fPr>
                              <m:ctrlPr>
                                <a:rPr lang="en-US" sz="800" i="1" smtClean="0">
                                  <a:latin typeface="Cambria Math" panose="02040503050406030204" pitchFamily="18" charset="0"/>
                                </a:rPr>
                              </m:ctrlPr>
                            </m:fPr>
                            <m:num>
                              <m:sSup>
                                <m:sSupPr>
                                  <m:ctrlPr>
                                    <a:rPr lang="en-US" sz="800" i="1" smtClean="0">
                                      <a:latin typeface="Cambria Math" panose="02040503050406030204" pitchFamily="18" charset="0"/>
                                    </a:rPr>
                                  </m:ctrlPr>
                                </m:sSupPr>
                                <m:e>
                                  <m:r>
                                    <a:rPr lang="en-US" sz="800" i="1" smtClean="0">
                                      <a:latin typeface="Cambria Math" panose="02040503050406030204" pitchFamily="18" charset="0"/>
                                    </a:rPr>
                                    <m:t>𝜕</m:t>
                                  </m:r>
                                </m:e>
                                <m:sup>
                                  <m:r>
                                    <a:rPr lang="en-US" sz="800" b="0" i="1" smtClean="0">
                                      <a:latin typeface="Cambria Math" panose="02040503050406030204" pitchFamily="18" charset="0"/>
                                    </a:rPr>
                                    <m:t>2</m:t>
                                  </m:r>
                                </m:sup>
                              </m:sSup>
                              <m:sSub>
                                <m:sSubPr>
                                  <m:ctrlPr>
                                    <a:rPr lang="en-US" sz="800" i="1" smtClean="0">
                                      <a:latin typeface="Cambria Math" panose="02040503050406030204" pitchFamily="18" charset="0"/>
                                    </a:rPr>
                                  </m:ctrlPr>
                                </m:sSubPr>
                                <m:e>
                                  <m:r>
                                    <a:rPr lang="en-US" sz="800" b="0" i="1" smtClean="0">
                                      <a:latin typeface="Cambria Math" panose="02040503050406030204" pitchFamily="18" charset="0"/>
                                    </a:rPr>
                                    <m:t>𝑉</m:t>
                                  </m:r>
                                </m:e>
                                <m:sub>
                                  <m:r>
                                    <a:rPr lang="en-US" sz="800" b="0" i="1" smtClean="0">
                                      <a:latin typeface="Cambria Math" panose="02040503050406030204" pitchFamily="18" charset="0"/>
                                    </a:rPr>
                                    <m:t>𝑧</m:t>
                                  </m:r>
                                </m:sub>
                              </m:sSub>
                            </m:num>
                            <m:den>
                              <m:r>
                                <a:rPr lang="en-US" sz="800" i="1" smtClean="0">
                                  <a:latin typeface="Cambria Math" panose="02040503050406030204" pitchFamily="18" charset="0"/>
                                </a:rPr>
                                <m:t>𝜕</m:t>
                              </m:r>
                              <m:sSup>
                                <m:sSupPr>
                                  <m:ctrlPr>
                                    <a:rPr lang="en-US" sz="800" i="1" smtClean="0">
                                      <a:latin typeface="Cambria Math" panose="02040503050406030204" pitchFamily="18" charset="0"/>
                                    </a:rPr>
                                  </m:ctrlPr>
                                </m:sSupPr>
                                <m:e>
                                  <m:r>
                                    <a:rPr lang="en-US" sz="800" b="0" i="1" smtClean="0">
                                      <a:latin typeface="Cambria Math" panose="02040503050406030204" pitchFamily="18" charset="0"/>
                                    </a:rPr>
                                    <m:t>𝑦</m:t>
                                  </m:r>
                                </m:e>
                                <m:sup>
                                  <m:r>
                                    <a:rPr lang="en-US" sz="800" b="0" i="1" smtClean="0">
                                      <a:latin typeface="Cambria Math" panose="02040503050406030204" pitchFamily="18" charset="0"/>
                                    </a:rPr>
                                    <m:t>2</m:t>
                                  </m:r>
                                </m:sup>
                              </m:sSup>
                            </m:den>
                          </m:f>
                        </m:e>
                      </m:d>
                    </m:oMath>
                  </m:oMathPara>
                </a14:m>
                <a:endParaRPr lang="en-US" sz="800" dirty="0"/>
              </a:p>
            </p:txBody>
          </p:sp>
        </mc:Choice>
        <mc:Fallback>
          <p:sp>
            <p:nvSpPr>
              <p:cNvPr id="42" name="TextBox 41">
                <a:extLst>
                  <a:ext uri="{FF2B5EF4-FFF2-40B4-BE49-F238E27FC236}">
                    <a16:creationId xmlns:a16="http://schemas.microsoft.com/office/drawing/2014/main" id="{8296A9C5-36F5-AD49-9831-795ADAD352FA}"/>
                  </a:ext>
                </a:extLst>
              </p:cNvPr>
              <p:cNvSpPr txBox="1">
                <a:spLocks noRot="1" noChangeAspect="1" noMove="1" noResize="1" noEditPoints="1" noAdjustHandles="1" noChangeArrowheads="1" noChangeShapeType="1" noTextEdit="1"/>
              </p:cNvSpPr>
              <p:nvPr/>
            </p:nvSpPr>
            <p:spPr>
              <a:xfrm>
                <a:off x="2290888" y="2029639"/>
                <a:ext cx="1021847" cy="280172"/>
              </a:xfrm>
              <a:prstGeom prst="rect">
                <a:avLst/>
              </a:prstGeom>
              <a:blipFill>
                <a:blip r:embed="rId25"/>
                <a:stretch>
                  <a:fillRect l="-370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C331390E-4622-BE48-8472-8154C715EF9F}"/>
                  </a:ext>
                </a:extLst>
              </p:cNvPr>
              <p:cNvSpPr txBox="1"/>
              <p:nvPr/>
            </p:nvSpPr>
            <p:spPr>
              <a:xfrm>
                <a:off x="2314600" y="2431041"/>
                <a:ext cx="854593" cy="194797"/>
              </a:xfrm>
              <a:prstGeom prst="rect">
                <a:avLst/>
              </a:prstGeom>
              <a:noFill/>
            </p:spPr>
            <p:txBody>
              <a:bodyPr wrap="none" lIns="0" tIns="0" rIns="0" bIns="0" rtlCol="0">
                <a:spAutoFit/>
              </a:bodyPr>
              <a:lstStyle/>
              <a:p>
                <a14:m>
                  <m:oMath xmlns:m="http://schemas.openxmlformats.org/officeDocument/2006/math">
                    <m:r>
                      <a:rPr lang="en-US" sz="800" i="1" smtClean="0">
                        <a:latin typeface="Cambria Math" panose="02040503050406030204" pitchFamily="18" charset="0"/>
                      </a:rPr>
                      <m:t>𝐻</m:t>
                    </m:r>
                    <m:r>
                      <a:rPr lang="en-US" sz="800" b="0" i="1" smtClean="0">
                        <a:latin typeface="Cambria Math" panose="02040503050406030204" pitchFamily="18" charset="0"/>
                      </a:rPr>
                      <m:t>≪</m:t>
                    </m:r>
                    <m:r>
                      <a:rPr lang="en-US" sz="800" b="0" i="1" smtClean="0">
                        <a:latin typeface="Cambria Math" panose="02040503050406030204" pitchFamily="18" charset="0"/>
                      </a:rPr>
                      <m:t>𝑊</m:t>
                    </m:r>
                    <m:r>
                      <a:rPr lang="en-US" sz="800" b="0" i="1" smtClean="0">
                        <a:latin typeface="Cambria Math" panose="02040503050406030204" pitchFamily="18" charset="0"/>
                      </a:rPr>
                      <m:t>→</m:t>
                    </m:r>
                  </m:oMath>
                </a14:m>
                <a:r>
                  <a:rPr lang="en-US" sz="800" dirty="0"/>
                  <a:t> </a:t>
                </a:r>
                <a14:m>
                  <m:oMath xmlns:m="http://schemas.openxmlformats.org/officeDocument/2006/math">
                    <m:f>
                      <m:fPr>
                        <m:ctrlPr>
                          <a:rPr lang="en-US" sz="800" i="1" smtClean="0">
                            <a:latin typeface="Cambria Math" panose="02040503050406030204" pitchFamily="18" charset="0"/>
                          </a:rPr>
                        </m:ctrlPr>
                      </m:fPr>
                      <m:num>
                        <m:r>
                          <a:rPr lang="en-US" sz="800" i="1" smtClean="0">
                            <a:latin typeface="Cambria Math" panose="02040503050406030204" pitchFamily="18" charset="0"/>
                          </a:rPr>
                          <m:t>𝜕</m:t>
                        </m:r>
                        <m:sSub>
                          <m:sSubPr>
                            <m:ctrlPr>
                              <a:rPr lang="en-US" sz="800" i="1" smtClean="0">
                                <a:latin typeface="Cambria Math" panose="02040503050406030204" pitchFamily="18" charset="0"/>
                              </a:rPr>
                            </m:ctrlPr>
                          </m:sSubPr>
                          <m:e>
                            <m:r>
                              <a:rPr lang="en-US" sz="800" b="0" i="1" smtClean="0">
                                <a:latin typeface="Cambria Math" panose="02040503050406030204" pitchFamily="18" charset="0"/>
                              </a:rPr>
                              <m:t>𝑉</m:t>
                            </m:r>
                          </m:e>
                          <m:sub>
                            <m:r>
                              <a:rPr lang="en-US" sz="800" b="0" i="1" smtClean="0">
                                <a:latin typeface="Cambria Math" panose="02040503050406030204" pitchFamily="18" charset="0"/>
                              </a:rPr>
                              <m:t>𝑧</m:t>
                            </m:r>
                          </m:sub>
                        </m:sSub>
                      </m:num>
                      <m:den>
                        <m:r>
                          <a:rPr lang="en-US" sz="800" i="1" smtClean="0">
                            <a:latin typeface="Cambria Math" panose="02040503050406030204" pitchFamily="18" charset="0"/>
                          </a:rPr>
                          <m:t>𝜕</m:t>
                        </m:r>
                        <m:r>
                          <a:rPr lang="en-US" sz="800" b="0" i="1" smtClean="0">
                            <a:latin typeface="Cambria Math" panose="02040503050406030204" pitchFamily="18" charset="0"/>
                          </a:rPr>
                          <m:t>𝑦</m:t>
                        </m:r>
                      </m:den>
                    </m:f>
                    <m:r>
                      <a:rPr lang="en-US" sz="800" b="0" i="1" smtClean="0">
                        <a:latin typeface="Cambria Math" panose="02040503050406030204" pitchFamily="18" charset="0"/>
                      </a:rPr>
                      <m:t>≫</m:t>
                    </m:r>
                  </m:oMath>
                </a14:m>
                <a:r>
                  <a:rPr lang="en-US" sz="800" dirty="0"/>
                  <a:t> </a:t>
                </a:r>
                <a14:m>
                  <m:oMath xmlns:m="http://schemas.openxmlformats.org/officeDocument/2006/math">
                    <m:f>
                      <m:fPr>
                        <m:ctrlPr>
                          <a:rPr lang="en-US" sz="800" i="1" smtClean="0">
                            <a:latin typeface="Cambria Math" panose="02040503050406030204" pitchFamily="18" charset="0"/>
                          </a:rPr>
                        </m:ctrlPr>
                      </m:fPr>
                      <m:num>
                        <m:r>
                          <a:rPr lang="en-US" sz="800" i="1" smtClean="0">
                            <a:latin typeface="Cambria Math" panose="02040503050406030204" pitchFamily="18" charset="0"/>
                          </a:rPr>
                          <m:t>𝜕</m:t>
                        </m:r>
                        <m:sSub>
                          <m:sSubPr>
                            <m:ctrlPr>
                              <a:rPr lang="en-US" sz="800" i="1" smtClean="0">
                                <a:latin typeface="Cambria Math" panose="02040503050406030204" pitchFamily="18" charset="0"/>
                              </a:rPr>
                            </m:ctrlPr>
                          </m:sSubPr>
                          <m:e>
                            <m:r>
                              <a:rPr lang="en-US" sz="800" b="0" i="1" smtClean="0">
                                <a:latin typeface="Cambria Math" panose="02040503050406030204" pitchFamily="18" charset="0"/>
                              </a:rPr>
                              <m:t>𝑉</m:t>
                            </m:r>
                          </m:e>
                          <m:sub>
                            <m:r>
                              <a:rPr lang="en-US" sz="800" b="0" i="1" smtClean="0">
                                <a:latin typeface="Cambria Math" panose="02040503050406030204" pitchFamily="18" charset="0"/>
                              </a:rPr>
                              <m:t>𝑧</m:t>
                            </m:r>
                          </m:sub>
                        </m:sSub>
                      </m:num>
                      <m:den>
                        <m:r>
                          <a:rPr lang="en-US" sz="800" i="1" smtClean="0">
                            <a:latin typeface="Cambria Math" panose="02040503050406030204" pitchFamily="18" charset="0"/>
                          </a:rPr>
                          <m:t>𝜕</m:t>
                        </m:r>
                        <m:r>
                          <a:rPr lang="en-US" sz="800" b="0" i="1" smtClean="0">
                            <a:latin typeface="Cambria Math" panose="02040503050406030204" pitchFamily="18" charset="0"/>
                          </a:rPr>
                          <m:t>𝑥</m:t>
                        </m:r>
                      </m:den>
                    </m:f>
                  </m:oMath>
                </a14:m>
                <a:endParaRPr lang="en-US" sz="800" dirty="0"/>
              </a:p>
            </p:txBody>
          </p:sp>
        </mc:Choice>
        <mc:Fallback>
          <p:sp>
            <p:nvSpPr>
              <p:cNvPr id="43" name="TextBox 42">
                <a:extLst>
                  <a:ext uri="{FF2B5EF4-FFF2-40B4-BE49-F238E27FC236}">
                    <a16:creationId xmlns:a16="http://schemas.microsoft.com/office/drawing/2014/main" id="{C331390E-4622-BE48-8472-8154C715EF9F}"/>
                  </a:ext>
                </a:extLst>
              </p:cNvPr>
              <p:cNvSpPr txBox="1">
                <a:spLocks noRot="1" noChangeAspect="1" noMove="1" noResize="1" noEditPoints="1" noAdjustHandles="1" noChangeArrowheads="1" noChangeShapeType="1" noTextEdit="1"/>
              </p:cNvSpPr>
              <p:nvPr/>
            </p:nvSpPr>
            <p:spPr>
              <a:xfrm>
                <a:off x="2314600" y="2431041"/>
                <a:ext cx="854593" cy="194797"/>
              </a:xfrm>
              <a:prstGeom prst="rect">
                <a:avLst/>
              </a:prstGeom>
              <a:blipFill>
                <a:blip r:embed="rId26"/>
                <a:stretch>
                  <a:fillRect l="-2899" b="-588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AC619F41-A184-9A40-9D5F-DE7609561EE7}"/>
                  </a:ext>
                </a:extLst>
              </p:cNvPr>
              <p:cNvSpPr txBox="1"/>
              <p:nvPr/>
            </p:nvSpPr>
            <p:spPr>
              <a:xfrm>
                <a:off x="2255936" y="2688274"/>
                <a:ext cx="1228220" cy="28142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sz="800" i="1" smtClean="0">
                              <a:latin typeface="Cambria Math" panose="02040503050406030204" pitchFamily="18" charset="0"/>
                            </a:rPr>
                          </m:ctrlPr>
                        </m:fPr>
                        <m:num>
                          <m:r>
                            <a:rPr lang="en-US" sz="800" i="1" smtClean="0">
                              <a:latin typeface="Cambria Math" panose="02040503050406030204" pitchFamily="18" charset="0"/>
                            </a:rPr>
                            <m:t>𝜕</m:t>
                          </m:r>
                          <m:r>
                            <a:rPr lang="en-US" sz="800" b="0" i="1" smtClean="0">
                              <a:latin typeface="Cambria Math" panose="02040503050406030204" pitchFamily="18" charset="0"/>
                            </a:rPr>
                            <m:t>𝑝</m:t>
                          </m:r>
                        </m:num>
                        <m:den>
                          <m:r>
                            <a:rPr lang="en-US" sz="800" i="1" smtClean="0">
                              <a:latin typeface="Cambria Math" panose="02040503050406030204" pitchFamily="18" charset="0"/>
                            </a:rPr>
                            <m:t>𝜕</m:t>
                          </m:r>
                          <m:r>
                            <a:rPr lang="en-US" sz="800" b="0" i="1" smtClean="0">
                              <a:latin typeface="Cambria Math" panose="02040503050406030204" pitchFamily="18" charset="0"/>
                            </a:rPr>
                            <m:t>𝑧</m:t>
                          </m:r>
                        </m:den>
                      </m:f>
                      <m:r>
                        <a:rPr lang="en-US" sz="800" b="0" i="1" smtClean="0">
                          <a:latin typeface="Cambria Math" panose="02040503050406030204" pitchFamily="18" charset="0"/>
                        </a:rPr>
                        <m:t>=</m:t>
                      </m:r>
                      <m:f>
                        <m:fPr>
                          <m:ctrlPr>
                            <a:rPr lang="en-US" sz="800" b="0" i="1" smtClean="0">
                              <a:latin typeface="Cambria Math" panose="02040503050406030204" pitchFamily="18" charset="0"/>
                            </a:rPr>
                          </m:ctrlPr>
                        </m:fPr>
                        <m:num>
                          <m:d>
                            <m:dPr>
                              <m:ctrlPr>
                                <a:rPr lang="en-US" sz="800" b="0" i="1" smtClean="0">
                                  <a:latin typeface="Cambria Math" panose="02040503050406030204" pitchFamily="18" charset="0"/>
                                </a:rPr>
                              </m:ctrlPr>
                            </m:dPr>
                            <m:e>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𝐿</m:t>
                                  </m:r>
                                </m:sub>
                              </m:sSub>
                              <m:r>
                                <a:rPr lang="en-US" sz="800" b="0" i="1" smtClean="0">
                                  <a:latin typeface="Cambria Math" panose="02040503050406030204" pitchFamily="18" charset="0"/>
                                </a:rPr>
                                <m:t>−</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0</m:t>
                                  </m:r>
                                </m:sub>
                              </m:sSub>
                            </m:e>
                          </m:d>
                        </m:num>
                        <m:den>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𝑍</m:t>
                              </m:r>
                            </m:e>
                            <m:sub>
                              <m:r>
                                <a:rPr lang="en-US" sz="800" b="0" i="1" smtClean="0">
                                  <a:latin typeface="Cambria Math" panose="02040503050406030204" pitchFamily="18" charset="0"/>
                                </a:rPr>
                                <m:t>𝑝</m:t>
                              </m:r>
                            </m:sub>
                          </m:sSub>
                        </m:den>
                      </m:f>
                      <m:r>
                        <a:rPr lang="en-US" sz="800" b="0" i="1" smtClean="0">
                          <a:latin typeface="Cambria Math" panose="02040503050406030204" pitchFamily="18" charset="0"/>
                        </a:rPr>
                        <m:t>= </m:t>
                      </m:r>
                      <m:r>
                        <a:rPr lang="en-US" sz="800" b="0" i="1" smtClean="0">
                          <a:latin typeface="Cambria Math" panose="02040503050406030204" pitchFamily="18" charset="0"/>
                          <a:ea typeface="Cambria Math" panose="02040503050406030204" pitchFamily="18" charset="0"/>
                        </a:rPr>
                        <m:t>𝜇</m:t>
                      </m:r>
                      <m:d>
                        <m:dPr>
                          <m:ctrlPr>
                            <a:rPr lang="en-US" sz="800" b="0" i="1" smtClean="0">
                              <a:latin typeface="Cambria Math" panose="02040503050406030204" pitchFamily="18" charset="0"/>
                              <a:ea typeface="Cambria Math" panose="02040503050406030204" pitchFamily="18" charset="0"/>
                            </a:rPr>
                          </m:ctrlPr>
                        </m:dPr>
                        <m:e>
                          <m:f>
                            <m:fPr>
                              <m:ctrlPr>
                                <a:rPr lang="en-US" sz="800" i="1" smtClean="0">
                                  <a:latin typeface="Cambria Math" panose="02040503050406030204" pitchFamily="18" charset="0"/>
                                </a:rPr>
                              </m:ctrlPr>
                            </m:fPr>
                            <m:num>
                              <m:sSup>
                                <m:sSupPr>
                                  <m:ctrlPr>
                                    <a:rPr lang="en-US" sz="800" i="1" smtClean="0">
                                      <a:latin typeface="Cambria Math" panose="02040503050406030204" pitchFamily="18" charset="0"/>
                                    </a:rPr>
                                  </m:ctrlPr>
                                </m:sSupPr>
                                <m:e>
                                  <m:r>
                                    <a:rPr lang="en-US" sz="800" i="1" smtClean="0">
                                      <a:latin typeface="Cambria Math" panose="02040503050406030204" pitchFamily="18" charset="0"/>
                                    </a:rPr>
                                    <m:t>𝜕</m:t>
                                  </m:r>
                                </m:e>
                                <m:sup>
                                  <m:r>
                                    <a:rPr lang="en-US" sz="800" b="0" i="1" smtClean="0">
                                      <a:latin typeface="Cambria Math" panose="02040503050406030204" pitchFamily="18" charset="0"/>
                                    </a:rPr>
                                    <m:t>2</m:t>
                                  </m:r>
                                </m:sup>
                              </m:sSup>
                              <m:sSub>
                                <m:sSubPr>
                                  <m:ctrlPr>
                                    <a:rPr lang="en-US" sz="800" i="1" smtClean="0">
                                      <a:latin typeface="Cambria Math" panose="02040503050406030204" pitchFamily="18" charset="0"/>
                                    </a:rPr>
                                  </m:ctrlPr>
                                </m:sSubPr>
                                <m:e>
                                  <m:r>
                                    <a:rPr lang="en-US" sz="800" b="0" i="1" smtClean="0">
                                      <a:latin typeface="Cambria Math" panose="02040503050406030204" pitchFamily="18" charset="0"/>
                                    </a:rPr>
                                    <m:t>𝑉</m:t>
                                  </m:r>
                                </m:e>
                                <m:sub>
                                  <m:r>
                                    <a:rPr lang="en-US" sz="800" b="0" i="1" smtClean="0">
                                      <a:latin typeface="Cambria Math" panose="02040503050406030204" pitchFamily="18" charset="0"/>
                                    </a:rPr>
                                    <m:t>𝑧</m:t>
                                  </m:r>
                                </m:sub>
                              </m:sSub>
                            </m:num>
                            <m:den>
                              <m:r>
                                <a:rPr lang="en-US" sz="800" i="1" smtClean="0">
                                  <a:latin typeface="Cambria Math" panose="02040503050406030204" pitchFamily="18" charset="0"/>
                                </a:rPr>
                                <m:t>𝜕</m:t>
                              </m:r>
                              <m:sSup>
                                <m:sSupPr>
                                  <m:ctrlPr>
                                    <a:rPr lang="en-US" sz="800" i="1" smtClean="0">
                                      <a:latin typeface="Cambria Math" panose="02040503050406030204" pitchFamily="18" charset="0"/>
                                    </a:rPr>
                                  </m:ctrlPr>
                                </m:sSupPr>
                                <m:e>
                                  <m:r>
                                    <a:rPr lang="en-US" sz="800" b="0" i="1" smtClean="0">
                                      <a:latin typeface="Cambria Math" panose="02040503050406030204" pitchFamily="18" charset="0"/>
                                    </a:rPr>
                                    <m:t>𝑦</m:t>
                                  </m:r>
                                </m:e>
                                <m:sup>
                                  <m:r>
                                    <a:rPr lang="en-US" sz="800" b="0" i="1" smtClean="0">
                                      <a:latin typeface="Cambria Math" panose="02040503050406030204" pitchFamily="18" charset="0"/>
                                    </a:rPr>
                                    <m:t>2</m:t>
                                  </m:r>
                                </m:sup>
                              </m:sSup>
                            </m:den>
                          </m:f>
                        </m:e>
                      </m:d>
                    </m:oMath>
                  </m:oMathPara>
                </a14:m>
                <a:endParaRPr lang="en-US" sz="800" dirty="0"/>
              </a:p>
            </p:txBody>
          </p:sp>
        </mc:Choice>
        <mc:Fallback>
          <p:sp>
            <p:nvSpPr>
              <p:cNvPr id="44" name="TextBox 43">
                <a:extLst>
                  <a:ext uri="{FF2B5EF4-FFF2-40B4-BE49-F238E27FC236}">
                    <a16:creationId xmlns:a16="http://schemas.microsoft.com/office/drawing/2014/main" id="{AC619F41-A184-9A40-9D5F-DE7609561EE7}"/>
                  </a:ext>
                </a:extLst>
              </p:cNvPr>
              <p:cNvSpPr txBox="1">
                <a:spLocks noRot="1" noChangeAspect="1" noMove="1" noResize="1" noEditPoints="1" noAdjustHandles="1" noChangeArrowheads="1" noChangeShapeType="1" noTextEdit="1"/>
              </p:cNvSpPr>
              <p:nvPr/>
            </p:nvSpPr>
            <p:spPr>
              <a:xfrm>
                <a:off x="2255936" y="2688274"/>
                <a:ext cx="1228220" cy="281424"/>
              </a:xfrm>
              <a:prstGeom prst="rect">
                <a:avLst/>
              </a:prstGeom>
              <a:blipFill>
                <a:blip r:embed="rId27"/>
                <a:stretch>
                  <a:fillRect l="-2062" b="-43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74AB747B-4371-3444-9D78-0AFC56D7AFC5}"/>
                  </a:ext>
                </a:extLst>
              </p:cNvPr>
              <p:cNvSpPr txBox="1"/>
              <p:nvPr/>
            </p:nvSpPr>
            <p:spPr>
              <a:xfrm>
                <a:off x="2255936" y="3075994"/>
                <a:ext cx="761491" cy="28142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sz="800" b="0" i="1" smtClean="0">
                              <a:latin typeface="Cambria Math" panose="02040503050406030204" pitchFamily="18" charset="0"/>
                            </a:rPr>
                          </m:ctrlPr>
                        </m:fPr>
                        <m:num>
                          <m:d>
                            <m:dPr>
                              <m:ctrlPr>
                                <a:rPr lang="en-US" sz="800" b="0" i="1" smtClean="0">
                                  <a:latin typeface="Cambria Math" panose="02040503050406030204" pitchFamily="18" charset="0"/>
                                </a:rPr>
                              </m:ctrlPr>
                            </m:dPr>
                            <m:e>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𝐿</m:t>
                                  </m:r>
                                </m:sub>
                              </m:sSub>
                              <m:r>
                                <a:rPr lang="en-US" sz="800" b="0" i="1" smtClean="0">
                                  <a:latin typeface="Cambria Math" panose="02040503050406030204" pitchFamily="18" charset="0"/>
                                </a:rPr>
                                <m:t>−</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0</m:t>
                                  </m:r>
                                </m:sub>
                              </m:sSub>
                            </m:e>
                          </m:d>
                        </m:num>
                        <m:den>
                          <m:sSub>
                            <m:sSubPr>
                              <m:ctrlPr>
                                <a:rPr lang="en-US" sz="800" b="0" i="1" smtClean="0">
                                  <a:latin typeface="Cambria Math" panose="02040503050406030204" pitchFamily="18" charset="0"/>
                                </a:rPr>
                              </m:ctrlPr>
                            </m:sSubPr>
                            <m:e>
                              <m:r>
                                <a:rPr lang="en-US" sz="800" b="0" i="1" smtClean="0">
                                  <a:latin typeface="Cambria Math" panose="02040503050406030204" pitchFamily="18" charset="0"/>
                                  <a:ea typeface="Cambria Math" panose="02040503050406030204" pitchFamily="18" charset="0"/>
                                </a:rPr>
                                <m:t>𝜇</m:t>
                              </m:r>
                              <m:r>
                                <a:rPr lang="en-US" sz="800" b="0" i="1" smtClean="0">
                                  <a:latin typeface="Cambria Math" panose="02040503050406030204" pitchFamily="18" charset="0"/>
                                </a:rPr>
                                <m:t>𝑍</m:t>
                              </m:r>
                            </m:e>
                            <m:sub>
                              <m:r>
                                <a:rPr lang="en-US" sz="800" b="0" i="1" smtClean="0">
                                  <a:latin typeface="Cambria Math" panose="02040503050406030204" pitchFamily="18" charset="0"/>
                                </a:rPr>
                                <m:t>𝑝</m:t>
                              </m:r>
                            </m:sub>
                          </m:sSub>
                        </m:den>
                      </m:f>
                      <m:r>
                        <a:rPr lang="en-US" sz="800" b="0" i="1" smtClean="0">
                          <a:latin typeface="Cambria Math" panose="02040503050406030204" pitchFamily="18" charset="0"/>
                        </a:rPr>
                        <m:t>=</m:t>
                      </m:r>
                      <m:f>
                        <m:fPr>
                          <m:ctrlPr>
                            <a:rPr lang="en-US" sz="800" i="1" smtClean="0">
                              <a:latin typeface="Cambria Math" panose="02040503050406030204" pitchFamily="18" charset="0"/>
                            </a:rPr>
                          </m:ctrlPr>
                        </m:fPr>
                        <m:num>
                          <m:sSup>
                            <m:sSupPr>
                              <m:ctrlPr>
                                <a:rPr lang="en-US" sz="800" i="1" smtClean="0">
                                  <a:latin typeface="Cambria Math" panose="02040503050406030204" pitchFamily="18" charset="0"/>
                                </a:rPr>
                              </m:ctrlPr>
                            </m:sSupPr>
                            <m:e>
                              <m:r>
                                <a:rPr lang="en-US" sz="800" i="1" smtClean="0">
                                  <a:latin typeface="Cambria Math" panose="02040503050406030204" pitchFamily="18" charset="0"/>
                                </a:rPr>
                                <m:t>𝜕</m:t>
                              </m:r>
                            </m:e>
                            <m:sup>
                              <m:r>
                                <a:rPr lang="en-US" sz="800" b="0" i="1" smtClean="0">
                                  <a:latin typeface="Cambria Math" panose="02040503050406030204" pitchFamily="18" charset="0"/>
                                </a:rPr>
                                <m:t>2</m:t>
                              </m:r>
                            </m:sup>
                          </m:sSup>
                          <m:sSub>
                            <m:sSubPr>
                              <m:ctrlPr>
                                <a:rPr lang="en-US" sz="800" i="1" smtClean="0">
                                  <a:latin typeface="Cambria Math" panose="02040503050406030204" pitchFamily="18" charset="0"/>
                                </a:rPr>
                              </m:ctrlPr>
                            </m:sSubPr>
                            <m:e>
                              <m:r>
                                <a:rPr lang="en-US" sz="800" b="0" i="1" smtClean="0">
                                  <a:latin typeface="Cambria Math" panose="02040503050406030204" pitchFamily="18" charset="0"/>
                                </a:rPr>
                                <m:t>𝑉</m:t>
                              </m:r>
                            </m:e>
                            <m:sub>
                              <m:r>
                                <a:rPr lang="en-US" sz="800" b="0" i="1" smtClean="0">
                                  <a:latin typeface="Cambria Math" panose="02040503050406030204" pitchFamily="18" charset="0"/>
                                </a:rPr>
                                <m:t>𝑧</m:t>
                              </m:r>
                            </m:sub>
                          </m:sSub>
                        </m:num>
                        <m:den>
                          <m:r>
                            <a:rPr lang="en-US" sz="800" i="1" smtClean="0">
                              <a:latin typeface="Cambria Math" panose="02040503050406030204" pitchFamily="18" charset="0"/>
                            </a:rPr>
                            <m:t>𝜕</m:t>
                          </m:r>
                          <m:sSup>
                            <m:sSupPr>
                              <m:ctrlPr>
                                <a:rPr lang="en-US" sz="800" i="1" smtClean="0">
                                  <a:latin typeface="Cambria Math" panose="02040503050406030204" pitchFamily="18" charset="0"/>
                                </a:rPr>
                              </m:ctrlPr>
                            </m:sSupPr>
                            <m:e>
                              <m:r>
                                <a:rPr lang="en-US" sz="800" b="0" i="1" smtClean="0">
                                  <a:latin typeface="Cambria Math" panose="02040503050406030204" pitchFamily="18" charset="0"/>
                                </a:rPr>
                                <m:t>𝑦</m:t>
                              </m:r>
                            </m:e>
                            <m:sup>
                              <m:r>
                                <a:rPr lang="en-US" sz="800" b="0" i="1" smtClean="0">
                                  <a:latin typeface="Cambria Math" panose="02040503050406030204" pitchFamily="18" charset="0"/>
                                </a:rPr>
                                <m:t>2</m:t>
                              </m:r>
                            </m:sup>
                          </m:sSup>
                        </m:den>
                      </m:f>
                    </m:oMath>
                  </m:oMathPara>
                </a14:m>
                <a:endParaRPr lang="en-US" sz="800" dirty="0"/>
              </a:p>
            </p:txBody>
          </p:sp>
        </mc:Choice>
        <mc:Fallback>
          <p:sp>
            <p:nvSpPr>
              <p:cNvPr id="45" name="TextBox 44">
                <a:extLst>
                  <a:ext uri="{FF2B5EF4-FFF2-40B4-BE49-F238E27FC236}">
                    <a16:creationId xmlns:a16="http://schemas.microsoft.com/office/drawing/2014/main" id="{74AB747B-4371-3444-9D78-0AFC56D7AFC5}"/>
                  </a:ext>
                </a:extLst>
              </p:cNvPr>
              <p:cNvSpPr txBox="1">
                <a:spLocks noRot="1" noChangeAspect="1" noMove="1" noResize="1" noEditPoints="1" noAdjustHandles="1" noChangeArrowheads="1" noChangeShapeType="1" noTextEdit="1"/>
              </p:cNvSpPr>
              <p:nvPr/>
            </p:nvSpPr>
            <p:spPr>
              <a:xfrm>
                <a:off x="2255936" y="3075994"/>
                <a:ext cx="761491" cy="281424"/>
              </a:xfrm>
              <a:prstGeom prst="rect">
                <a:avLst/>
              </a:prstGeom>
              <a:blipFill>
                <a:blip r:embed="rId28"/>
                <a:stretch>
                  <a:fillRect b="-869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60B0D619-BC90-E94E-920B-A41CF09F40E3}"/>
                  </a:ext>
                </a:extLst>
              </p:cNvPr>
              <p:cNvSpPr txBox="1"/>
              <p:nvPr/>
            </p:nvSpPr>
            <p:spPr>
              <a:xfrm>
                <a:off x="2269525" y="3437410"/>
                <a:ext cx="994055" cy="27328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sz="800" b="0" i="1" smtClean="0">
                              <a:latin typeface="Cambria Math" panose="02040503050406030204" pitchFamily="18" charset="0"/>
                            </a:rPr>
                          </m:ctrlPr>
                        </m:fPr>
                        <m:num>
                          <m:d>
                            <m:dPr>
                              <m:ctrlPr>
                                <a:rPr lang="en-US" sz="800" b="0" i="1" smtClean="0">
                                  <a:latin typeface="Cambria Math" panose="02040503050406030204" pitchFamily="18" charset="0"/>
                                </a:rPr>
                              </m:ctrlPr>
                            </m:dPr>
                            <m:e>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𝐿</m:t>
                                  </m:r>
                                </m:sub>
                              </m:sSub>
                              <m:r>
                                <a:rPr lang="en-US" sz="800" b="0" i="1" smtClean="0">
                                  <a:latin typeface="Cambria Math" panose="02040503050406030204" pitchFamily="18" charset="0"/>
                                </a:rPr>
                                <m:t>−</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0</m:t>
                                  </m:r>
                                </m:sub>
                              </m:sSub>
                            </m:e>
                          </m:d>
                          <m:r>
                            <a:rPr lang="en-US" sz="800" b="0" i="1" smtClean="0">
                              <a:latin typeface="Cambria Math" panose="02040503050406030204" pitchFamily="18" charset="0"/>
                            </a:rPr>
                            <m:t>𝑦</m:t>
                          </m:r>
                        </m:num>
                        <m:den>
                          <m:sSub>
                            <m:sSubPr>
                              <m:ctrlPr>
                                <a:rPr lang="en-US" sz="800" b="0" i="1" smtClean="0">
                                  <a:latin typeface="Cambria Math" panose="02040503050406030204" pitchFamily="18" charset="0"/>
                                </a:rPr>
                              </m:ctrlPr>
                            </m:sSubPr>
                            <m:e>
                              <m:r>
                                <a:rPr lang="en-US" sz="800" b="0" i="1" smtClean="0">
                                  <a:latin typeface="Cambria Math" panose="02040503050406030204" pitchFamily="18" charset="0"/>
                                  <a:ea typeface="Cambria Math" panose="02040503050406030204" pitchFamily="18" charset="0"/>
                                </a:rPr>
                                <m:t>𝜇</m:t>
                              </m:r>
                              <m:r>
                                <a:rPr lang="en-US" sz="800" b="0" i="1" smtClean="0">
                                  <a:latin typeface="Cambria Math" panose="02040503050406030204" pitchFamily="18" charset="0"/>
                                </a:rPr>
                                <m:t>𝑍</m:t>
                              </m:r>
                            </m:e>
                            <m:sub>
                              <m:r>
                                <a:rPr lang="en-US" sz="800" b="0" i="1" smtClean="0">
                                  <a:latin typeface="Cambria Math" panose="02040503050406030204" pitchFamily="18" charset="0"/>
                                </a:rPr>
                                <m:t>𝑝</m:t>
                              </m:r>
                            </m:sub>
                          </m:sSub>
                        </m:den>
                      </m:f>
                      <m:r>
                        <a:rPr lang="en-US" sz="800" b="0" i="1" smtClean="0">
                          <a:latin typeface="Cambria Math" panose="02040503050406030204" pitchFamily="18" charset="0"/>
                        </a:rPr>
                        <m:t>+</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𝐶</m:t>
                          </m:r>
                        </m:e>
                        <m:sub>
                          <m:r>
                            <a:rPr lang="en-US" sz="800" b="0" i="1" smtClean="0">
                              <a:latin typeface="Cambria Math" panose="02040503050406030204" pitchFamily="18" charset="0"/>
                            </a:rPr>
                            <m:t>1</m:t>
                          </m:r>
                        </m:sub>
                      </m:sSub>
                      <m:r>
                        <a:rPr lang="en-US" sz="800" b="0" i="1" smtClean="0">
                          <a:latin typeface="Cambria Math" panose="02040503050406030204" pitchFamily="18" charset="0"/>
                        </a:rPr>
                        <m:t>=</m:t>
                      </m:r>
                      <m:f>
                        <m:fPr>
                          <m:ctrlPr>
                            <a:rPr lang="en-US" sz="800" i="1" smtClean="0">
                              <a:latin typeface="Cambria Math" panose="02040503050406030204" pitchFamily="18" charset="0"/>
                            </a:rPr>
                          </m:ctrlPr>
                        </m:fPr>
                        <m:num>
                          <m:r>
                            <a:rPr lang="en-US" sz="800" i="1" smtClean="0">
                              <a:latin typeface="Cambria Math" panose="02040503050406030204" pitchFamily="18" charset="0"/>
                            </a:rPr>
                            <m:t>𝜕</m:t>
                          </m:r>
                          <m:sSub>
                            <m:sSubPr>
                              <m:ctrlPr>
                                <a:rPr lang="en-US" sz="800" i="1" smtClean="0">
                                  <a:latin typeface="Cambria Math" panose="02040503050406030204" pitchFamily="18" charset="0"/>
                                </a:rPr>
                              </m:ctrlPr>
                            </m:sSubPr>
                            <m:e>
                              <m:r>
                                <a:rPr lang="en-US" sz="800" b="0" i="1" smtClean="0">
                                  <a:latin typeface="Cambria Math" panose="02040503050406030204" pitchFamily="18" charset="0"/>
                                </a:rPr>
                                <m:t>𝑉</m:t>
                              </m:r>
                            </m:e>
                            <m:sub>
                              <m:r>
                                <a:rPr lang="en-US" sz="800" b="0" i="1" smtClean="0">
                                  <a:latin typeface="Cambria Math" panose="02040503050406030204" pitchFamily="18" charset="0"/>
                                </a:rPr>
                                <m:t>𝑧</m:t>
                              </m:r>
                            </m:sub>
                          </m:sSub>
                        </m:num>
                        <m:den>
                          <m:r>
                            <a:rPr lang="en-US" sz="800" i="1" smtClean="0">
                              <a:latin typeface="Cambria Math" panose="02040503050406030204" pitchFamily="18" charset="0"/>
                            </a:rPr>
                            <m:t>𝜕</m:t>
                          </m:r>
                          <m:r>
                            <a:rPr lang="en-US" sz="800" b="0" i="1" smtClean="0">
                              <a:latin typeface="Cambria Math" panose="02040503050406030204" pitchFamily="18" charset="0"/>
                            </a:rPr>
                            <m:t>𝑦</m:t>
                          </m:r>
                        </m:den>
                      </m:f>
                    </m:oMath>
                  </m:oMathPara>
                </a14:m>
                <a:endParaRPr lang="en-US" sz="800" dirty="0"/>
              </a:p>
            </p:txBody>
          </p:sp>
        </mc:Choice>
        <mc:Fallback>
          <p:sp>
            <p:nvSpPr>
              <p:cNvPr id="46" name="TextBox 45">
                <a:extLst>
                  <a:ext uri="{FF2B5EF4-FFF2-40B4-BE49-F238E27FC236}">
                    <a16:creationId xmlns:a16="http://schemas.microsoft.com/office/drawing/2014/main" id="{60B0D619-BC90-E94E-920B-A41CF09F40E3}"/>
                  </a:ext>
                </a:extLst>
              </p:cNvPr>
              <p:cNvSpPr txBox="1">
                <a:spLocks noRot="1" noChangeAspect="1" noMove="1" noResize="1" noEditPoints="1" noAdjustHandles="1" noChangeArrowheads="1" noChangeShapeType="1" noTextEdit="1"/>
              </p:cNvSpPr>
              <p:nvPr/>
            </p:nvSpPr>
            <p:spPr>
              <a:xfrm>
                <a:off x="2269525" y="3437410"/>
                <a:ext cx="994055" cy="273280"/>
              </a:xfrm>
              <a:prstGeom prst="rect">
                <a:avLst/>
              </a:prstGeom>
              <a:blipFill>
                <a:blip r:embed="rId29"/>
                <a:stretch>
                  <a:fillRect t="-4545" b="-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9ACD2E8A-C8EF-5940-AC2B-F3F41A4925E7}"/>
                  </a:ext>
                </a:extLst>
              </p:cNvPr>
              <p:cNvSpPr txBox="1"/>
              <p:nvPr/>
            </p:nvSpPr>
            <p:spPr>
              <a:xfrm>
                <a:off x="2261710" y="3733642"/>
                <a:ext cx="1291379" cy="28142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sz="800" b="0" i="1" smtClean="0">
                              <a:latin typeface="Cambria Math" panose="02040503050406030204" pitchFamily="18" charset="0"/>
                            </a:rPr>
                          </m:ctrlPr>
                        </m:fPr>
                        <m:num>
                          <m:d>
                            <m:dPr>
                              <m:ctrlPr>
                                <a:rPr lang="en-US" sz="800" b="0" i="1" smtClean="0">
                                  <a:latin typeface="Cambria Math" panose="02040503050406030204" pitchFamily="18" charset="0"/>
                                </a:rPr>
                              </m:ctrlPr>
                            </m:dPr>
                            <m:e>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𝐿</m:t>
                                  </m:r>
                                </m:sub>
                              </m:sSub>
                              <m:r>
                                <a:rPr lang="en-US" sz="800" b="0" i="1" smtClean="0">
                                  <a:latin typeface="Cambria Math" panose="02040503050406030204" pitchFamily="18" charset="0"/>
                                </a:rPr>
                                <m:t>−</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0</m:t>
                                  </m:r>
                                </m:sub>
                              </m:sSub>
                            </m:e>
                          </m:d>
                          <m:sSup>
                            <m:sSupPr>
                              <m:ctrlPr>
                                <a:rPr lang="en-US" sz="800" b="0" i="1" smtClean="0">
                                  <a:latin typeface="Cambria Math" panose="02040503050406030204" pitchFamily="18" charset="0"/>
                                </a:rPr>
                              </m:ctrlPr>
                            </m:sSupPr>
                            <m:e>
                              <m:r>
                                <a:rPr lang="en-US" sz="800" b="0" i="1" smtClean="0">
                                  <a:latin typeface="Cambria Math" panose="02040503050406030204" pitchFamily="18" charset="0"/>
                                </a:rPr>
                                <m:t>𝑦</m:t>
                              </m:r>
                            </m:e>
                            <m:sup>
                              <m:r>
                                <a:rPr lang="en-US" sz="800" b="0" i="1" smtClean="0">
                                  <a:latin typeface="Cambria Math" panose="02040503050406030204" pitchFamily="18" charset="0"/>
                                </a:rPr>
                                <m:t>2</m:t>
                              </m:r>
                            </m:sup>
                          </m:sSup>
                        </m:num>
                        <m:den>
                          <m:sSub>
                            <m:sSubPr>
                              <m:ctrlPr>
                                <a:rPr lang="en-US" sz="800" b="0" i="1" smtClean="0">
                                  <a:latin typeface="Cambria Math" panose="02040503050406030204" pitchFamily="18" charset="0"/>
                                </a:rPr>
                              </m:ctrlPr>
                            </m:sSubPr>
                            <m:e>
                              <m:r>
                                <a:rPr lang="en-US" sz="800" b="0" i="1" smtClean="0">
                                  <a:latin typeface="Cambria Math" panose="02040503050406030204" pitchFamily="18" charset="0"/>
                                  <a:ea typeface="Cambria Math" panose="02040503050406030204" pitchFamily="18" charset="0"/>
                                </a:rPr>
                                <m:t>𝜇</m:t>
                              </m:r>
                              <m:r>
                                <a:rPr lang="en-US" sz="800" b="0" i="1" smtClean="0">
                                  <a:latin typeface="Cambria Math" panose="02040503050406030204" pitchFamily="18" charset="0"/>
                                </a:rPr>
                                <m:t>𝑍</m:t>
                              </m:r>
                            </m:e>
                            <m:sub>
                              <m:r>
                                <a:rPr lang="en-US" sz="800" b="0" i="1" smtClean="0">
                                  <a:latin typeface="Cambria Math" panose="02040503050406030204" pitchFamily="18" charset="0"/>
                                </a:rPr>
                                <m:t>𝑝</m:t>
                              </m:r>
                            </m:sub>
                          </m:sSub>
                        </m:den>
                      </m:f>
                      <m:r>
                        <a:rPr lang="en-US" sz="800" b="0" i="1" smtClean="0">
                          <a:latin typeface="Cambria Math" panose="02040503050406030204" pitchFamily="18" charset="0"/>
                        </a:rPr>
                        <m:t>+</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𝐶</m:t>
                          </m:r>
                        </m:e>
                        <m:sub>
                          <m:r>
                            <a:rPr lang="en-US" sz="800" b="0" i="1" smtClean="0">
                              <a:latin typeface="Cambria Math" panose="02040503050406030204" pitchFamily="18" charset="0"/>
                            </a:rPr>
                            <m:t>1</m:t>
                          </m:r>
                        </m:sub>
                      </m:sSub>
                      <m:r>
                        <a:rPr lang="en-US" sz="800" b="0" i="1" smtClean="0">
                          <a:latin typeface="Cambria Math" panose="02040503050406030204" pitchFamily="18" charset="0"/>
                        </a:rPr>
                        <m:t>𝑦</m:t>
                      </m:r>
                      <m:r>
                        <a:rPr lang="en-US" sz="800" b="0" i="1" smtClean="0">
                          <a:latin typeface="Cambria Math" panose="02040503050406030204" pitchFamily="18" charset="0"/>
                        </a:rPr>
                        <m:t>+ </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𝐶</m:t>
                          </m:r>
                        </m:e>
                        <m:sub>
                          <m:r>
                            <a:rPr lang="en-US" sz="800" b="0" i="1" smtClean="0">
                              <a:latin typeface="Cambria Math" panose="02040503050406030204" pitchFamily="18" charset="0"/>
                            </a:rPr>
                            <m:t>2</m:t>
                          </m:r>
                        </m:sub>
                      </m:sSub>
                      <m:r>
                        <a:rPr lang="en-US" sz="800" b="0" i="1" smtClean="0">
                          <a:latin typeface="Cambria Math" panose="02040503050406030204" pitchFamily="18" charset="0"/>
                        </a:rPr>
                        <m:t>=</m:t>
                      </m:r>
                      <m:sSub>
                        <m:sSubPr>
                          <m:ctrlPr>
                            <a:rPr lang="en-US" sz="800" i="1" smtClean="0">
                              <a:latin typeface="Cambria Math" panose="02040503050406030204" pitchFamily="18" charset="0"/>
                            </a:rPr>
                          </m:ctrlPr>
                        </m:sSubPr>
                        <m:e>
                          <m:r>
                            <a:rPr lang="en-US" sz="800" b="0" i="1" smtClean="0">
                              <a:latin typeface="Cambria Math" panose="02040503050406030204" pitchFamily="18" charset="0"/>
                            </a:rPr>
                            <m:t>𝑉</m:t>
                          </m:r>
                        </m:e>
                        <m:sub>
                          <m:r>
                            <a:rPr lang="en-US" sz="800" b="0" i="1" smtClean="0">
                              <a:latin typeface="Cambria Math" panose="02040503050406030204" pitchFamily="18" charset="0"/>
                            </a:rPr>
                            <m:t>𝑧</m:t>
                          </m:r>
                        </m:sub>
                      </m:sSub>
                    </m:oMath>
                  </m:oMathPara>
                </a14:m>
                <a:endParaRPr lang="en-US" sz="800" dirty="0"/>
              </a:p>
            </p:txBody>
          </p:sp>
        </mc:Choice>
        <mc:Fallback>
          <p:sp>
            <p:nvSpPr>
              <p:cNvPr id="47" name="TextBox 46">
                <a:extLst>
                  <a:ext uri="{FF2B5EF4-FFF2-40B4-BE49-F238E27FC236}">
                    <a16:creationId xmlns:a16="http://schemas.microsoft.com/office/drawing/2014/main" id="{9ACD2E8A-C8EF-5940-AC2B-F3F41A4925E7}"/>
                  </a:ext>
                </a:extLst>
              </p:cNvPr>
              <p:cNvSpPr txBox="1">
                <a:spLocks noRot="1" noChangeAspect="1" noMove="1" noResize="1" noEditPoints="1" noAdjustHandles="1" noChangeArrowheads="1" noChangeShapeType="1" noTextEdit="1"/>
              </p:cNvSpPr>
              <p:nvPr/>
            </p:nvSpPr>
            <p:spPr>
              <a:xfrm>
                <a:off x="2261710" y="3733642"/>
                <a:ext cx="1291379" cy="281424"/>
              </a:xfrm>
              <a:prstGeom prst="rect">
                <a:avLst/>
              </a:prstGeom>
              <a:blipFill>
                <a:blip r:embed="rId30"/>
                <a:stretch>
                  <a:fillRect b="-8696"/>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38C0CBC5-76AD-A74E-9F38-608C0EE21449}"/>
              </a:ext>
            </a:extLst>
          </p:cNvPr>
          <p:cNvSpPr txBox="1"/>
          <p:nvPr/>
        </p:nvSpPr>
        <p:spPr>
          <a:xfrm>
            <a:off x="2213690" y="1864828"/>
            <a:ext cx="1725433" cy="215444"/>
          </a:xfrm>
          <a:prstGeom prst="rect">
            <a:avLst/>
          </a:prstGeom>
          <a:noFill/>
        </p:spPr>
        <p:txBody>
          <a:bodyPr wrap="square" rtlCol="0">
            <a:spAutoFit/>
          </a:bodyPr>
          <a:lstStyle/>
          <a:p>
            <a:r>
              <a:rPr lang="en-US" sz="800" b="1" i="1" dirty="0"/>
              <a:t>Velocity Profile in the Z Direction</a:t>
            </a:r>
          </a:p>
        </p:txBody>
      </p:sp>
      <mc:AlternateContent xmlns:mc="http://schemas.openxmlformats.org/markup-compatibility/2006">
        <mc:Choice xmlns:a14="http://schemas.microsoft.com/office/drawing/2010/main" Requires="a14">
          <p:sp>
            <p:nvSpPr>
              <p:cNvPr id="49" name="Rectangle 48">
                <a:extLst>
                  <a:ext uri="{FF2B5EF4-FFF2-40B4-BE49-F238E27FC236}">
                    <a16:creationId xmlns:a16="http://schemas.microsoft.com/office/drawing/2014/main" id="{89CCDAE3-ABDE-0E4B-9EDB-CCD3257A7C64}"/>
                  </a:ext>
                </a:extLst>
              </p:cNvPr>
              <p:cNvSpPr/>
              <p:nvPr/>
            </p:nvSpPr>
            <p:spPr>
              <a:xfrm>
                <a:off x="2182974" y="1586388"/>
                <a:ext cx="1256241" cy="21544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800" i="1" smtClean="0">
                              <a:latin typeface="Cambria Math" panose="02040503050406030204" pitchFamily="18" charset="0"/>
                            </a:rPr>
                          </m:ctrlPr>
                        </m:sSubPr>
                        <m:e>
                          <m:r>
                            <a:rPr lang="en-US" sz="800" b="0" i="1" smtClean="0">
                              <a:latin typeface="Cambria Math" panose="02040503050406030204" pitchFamily="18" charset="0"/>
                            </a:rPr>
                            <m:t>𝑉</m:t>
                          </m:r>
                        </m:e>
                        <m:sub>
                          <m:r>
                            <a:rPr lang="en-US" sz="800" b="0" i="1" smtClean="0">
                              <a:latin typeface="Cambria Math" panose="02040503050406030204" pitchFamily="18" charset="0"/>
                            </a:rPr>
                            <m:t>𝑧</m:t>
                          </m:r>
                        </m:sub>
                      </m:sSub>
                      <m:r>
                        <a:rPr lang="en-US" sz="800" b="0" i="1" smtClean="0">
                          <a:latin typeface="Cambria Math" panose="02040503050406030204" pitchFamily="18" charset="0"/>
                        </a:rPr>
                        <m:t> </m:t>
                      </m:r>
                      <m:r>
                        <a:rPr lang="en-US" sz="800" b="0" i="1" smtClean="0">
                          <a:latin typeface="Cambria Math" panose="02040503050406030204" pitchFamily="18" charset="0"/>
                        </a:rPr>
                        <m:t>𝑐h𝑎𝑛𝑔𝑒𝑠</m:t>
                      </m:r>
                      <m:r>
                        <a:rPr lang="en-US" sz="800" b="0" i="1" smtClean="0">
                          <a:latin typeface="Cambria Math" panose="02040503050406030204" pitchFamily="18" charset="0"/>
                        </a:rPr>
                        <m:t> </m:t>
                      </m:r>
                      <m:r>
                        <a:rPr lang="en-US" sz="800" b="0" i="1" smtClean="0">
                          <a:latin typeface="Cambria Math" panose="02040503050406030204" pitchFamily="18" charset="0"/>
                        </a:rPr>
                        <m:t>𝑓𝑟𝑜𝑚</m:t>
                      </m:r>
                      <m:r>
                        <a:rPr lang="en-US" sz="800" b="0" i="1" smtClean="0">
                          <a:latin typeface="Cambria Math" panose="02040503050406030204" pitchFamily="18" charset="0"/>
                        </a:rPr>
                        <m:t> 0 </m:t>
                      </m:r>
                      <m:r>
                        <a:rPr lang="en-US" sz="800" b="0" i="1" smtClean="0">
                          <a:latin typeface="Cambria Math" panose="02040503050406030204" pitchFamily="18" charset="0"/>
                        </a:rPr>
                        <m:t>𝑡𝑜</m:t>
                      </m:r>
                      <m:r>
                        <a:rPr lang="en-US" sz="800" b="0" i="1" smtClean="0">
                          <a:latin typeface="Cambria Math" panose="02040503050406030204" pitchFamily="18" charset="0"/>
                        </a:rPr>
                        <m:t> </m:t>
                      </m:r>
                      <m:r>
                        <a:rPr lang="en-US" sz="800" b="0" i="1" smtClean="0">
                          <a:latin typeface="Cambria Math" panose="02040503050406030204" pitchFamily="18" charset="0"/>
                        </a:rPr>
                        <m:t>𝑉</m:t>
                      </m:r>
                    </m:oMath>
                  </m:oMathPara>
                </a14:m>
                <a:endParaRPr lang="en-US" sz="800" dirty="0"/>
              </a:p>
            </p:txBody>
          </p:sp>
        </mc:Choice>
        <mc:Fallback>
          <p:sp>
            <p:nvSpPr>
              <p:cNvPr id="49" name="Rectangle 48">
                <a:extLst>
                  <a:ext uri="{FF2B5EF4-FFF2-40B4-BE49-F238E27FC236}">
                    <a16:creationId xmlns:a16="http://schemas.microsoft.com/office/drawing/2014/main" id="{89CCDAE3-ABDE-0E4B-9EDB-CCD3257A7C64}"/>
                  </a:ext>
                </a:extLst>
              </p:cNvPr>
              <p:cNvSpPr>
                <a:spLocks noRot="1" noChangeAspect="1" noMove="1" noResize="1" noEditPoints="1" noAdjustHandles="1" noChangeArrowheads="1" noChangeShapeType="1" noTextEdit="1"/>
              </p:cNvSpPr>
              <p:nvPr/>
            </p:nvSpPr>
            <p:spPr>
              <a:xfrm>
                <a:off x="2182974" y="1586388"/>
                <a:ext cx="1256241" cy="215444"/>
              </a:xfrm>
              <a:prstGeom prst="rect">
                <a:avLst/>
              </a:prstGeom>
              <a:blipFill>
                <a:blip r:embed="rId3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0" name="Rectangle 49">
                <a:extLst>
                  <a:ext uri="{FF2B5EF4-FFF2-40B4-BE49-F238E27FC236}">
                    <a16:creationId xmlns:a16="http://schemas.microsoft.com/office/drawing/2014/main" id="{39A99FC7-4277-BD4E-BFA3-9FC05270A4B6}"/>
                  </a:ext>
                </a:extLst>
              </p:cNvPr>
              <p:cNvSpPr/>
              <p:nvPr/>
            </p:nvSpPr>
            <p:spPr>
              <a:xfrm>
                <a:off x="2216152" y="1732928"/>
                <a:ext cx="510011" cy="21544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𝑥</m:t>
                      </m:r>
                      <m:r>
                        <a:rPr lang="en-US" sz="800" b="0" i="1" smtClean="0">
                          <a:latin typeface="Cambria Math" panose="02040503050406030204" pitchFamily="18" charset="0"/>
                        </a:rPr>
                        <m:t>→</m:t>
                      </m:r>
                      <m:r>
                        <a:rPr lang="en-US" sz="800" i="1">
                          <a:latin typeface="Cambria Math" panose="02040503050406030204" pitchFamily="18" charset="0"/>
                        </a:rPr>
                        <m:t>𝑊</m:t>
                      </m:r>
                    </m:oMath>
                  </m:oMathPara>
                </a14:m>
                <a:endParaRPr lang="en-US" sz="800" dirty="0"/>
              </a:p>
            </p:txBody>
          </p:sp>
        </mc:Choice>
        <mc:Fallback>
          <p:sp>
            <p:nvSpPr>
              <p:cNvPr id="50" name="Rectangle 49">
                <a:extLst>
                  <a:ext uri="{FF2B5EF4-FFF2-40B4-BE49-F238E27FC236}">
                    <a16:creationId xmlns:a16="http://schemas.microsoft.com/office/drawing/2014/main" id="{39A99FC7-4277-BD4E-BFA3-9FC05270A4B6}"/>
                  </a:ext>
                </a:extLst>
              </p:cNvPr>
              <p:cNvSpPr>
                <a:spLocks noRot="1" noChangeAspect="1" noMove="1" noResize="1" noEditPoints="1" noAdjustHandles="1" noChangeArrowheads="1" noChangeShapeType="1" noTextEdit="1"/>
              </p:cNvSpPr>
              <p:nvPr/>
            </p:nvSpPr>
            <p:spPr>
              <a:xfrm>
                <a:off x="2216152" y="1732928"/>
                <a:ext cx="510011" cy="215444"/>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1" name="Rectangle 50">
                <a:extLst>
                  <a:ext uri="{FF2B5EF4-FFF2-40B4-BE49-F238E27FC236}">
                    <a16:creationId xmlns:a16="http://schemas.microsoft.com/office/drawing/2014/main" id="{1A63F2A8-213D-B64C-9E23-236BEB3CBB0F}"/>
                  </a:ext>
                </a:extLst>
              </p:cNvPr>
              <p:cNvSpPr/>
              <p:nvPr/>
            </p:nvSpPr>
            <p:spPr>
              <a:xfrm>
                <a:off x="2587118" y="1718758"/>
                <a:ext cx="510844" cy="2154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𝑦</m:t>
                      </m:r>
                      <m:r>
                        <a:rPr lang="en-US" sz="800" b="0" i="1" smtClean="0">
                          <a:latin typeface="Cambria Math" panose="02040503050406030204" pitchFamily="18" charset="0"/>
                        </a:rPr>
                        <m:t> →</m:t>
                      </m:r>
                      <m:r>
                        <a:rPr lang="en-US" sz="800" b="0" i="1" smtClean="0">
                          <a:latin typeface="Cambria Math" panose="02040503050406030204" pitchFamily="18" charset="0"/>
                        </a:rPr>
                        <m:t>𝐻</m:t>
                      </m:r>
                    </m:oMath>
                  </m:oMathPara>
                </a14:m>
                <a:endParaRPr lang="en-US" sz="800" dirty="0"/>
              </a:p>
            </p:txBody>
          </p:sp>
        </mc:Choice>
        <mc:Fallback>
          <p:sp>
            <p:nvSpPr>
              <p:cNvPr id="51" name="Rectangle 50">
                <a:extLst>
                  <a:ext uri="{FF2B5EF4-FFF2-40B4-BE49-F238E27FC236}">
                    <a16:creationId xmlns:a16="http://schemas.microsoft.com/office/drawing/2014/main" id="{1A63F2A8-213D-B64C-9E23-236BEB3CBB0F}"/>
                  </a:ext>
                </a:extLst>
              </p:cNvPr>
              <p:cNvSpPr>
                <a:spLocks noRot="1" noChangeAspect="1" noMove="1" noResize="1" noEditPoints="1" noAdjustHandles="1" noChangeArrowheads="1" noChangeShapeType="1" noTextEdit="1"/>
              </p:cNvSpPr>
              <p:nvPr/>
            </p:nvSpPr>
            <p:spPr>
              <a:xfrm>
                <a:off x="2587118" y="1718758"/>
                <a:ext cx="510844" cy="215444"/>
              </a:xfrm>
              <a:prstGeom prst="rect">
                <a:avLst/>
              </a:prstGeom>
              <a:blipFill>
                <a:blip r:embed="rId33"/>
                <a:stretch>
                  <a:fillRect b="-5556"/>
                </a:stretch>
              </a:blipFill>
            </p:spPr>
            <p:txBody>
              <a:bodyPr/>
              <a:lstStyle/>
              <a:p>
                <a:r>
                  <a:rPr lang="en-US">
                    <a:noFill/>
                  </a:rPr>
                  <a:t> </a:t>
                </a:r>
              </a:p>
            </p:txBody>
          </p:sp>
        </mc:Fallback>
      </mc:AlternateContent>
      <p:grpSp>
        <p:nvGrpSpPr>
          <p:cNvPr id="56" name="Group 55">
            <a:extLst>
              <a:ext uri="{FF2B5EF4-FFF2-40B4-BE49-F238E27FC236}">
                <a16:creationId xmlns:a16="http://schemas.microsoft.com/office/drawing/2014/main" id="{67E1CD96-1DCF-9B46-BEB0-3FE1CD842A5A}"/>
              </a:ext>
            </a:extLst>
          </p:cNvPr>
          <p:cNvGrpSpPr/>
          <p:nvPr/>
        </p:nvGrpSpPr>
        <p:grpSpPr>
          <a:xfrm>
            <a:off x="2178188" y="3989287"/>
            <a:ext cx="1407497" cy="582930"/>
            <a:chOff x="2182974" y="3698916"/>
            <a:chExt cx="1407497" cy="582930"/>
          </a:xfrm>
        </p:grpSpPr>
        <mc:AlternateContent xmlns:mc="http://schemas.openxmlformats.org/markup-compatibility/2006">
          <mc:Choice xmlns:a14="http://schemas.microsoft.com/office/drawing/2010/main" Requires="a14">
            <p:sp>
              <p:nvSpPr>
                <p:cNvPr id="52" name="Rectangle 51">
                  <a:extLst>
                    <a:ext uri="{FF2B5EF4-FFF2-40B4-BE49-F238E27FC236}">
                      <a16:creationId xmlns:a16="http://schemas.microsoft.com/office/drawing/2014/main" id="{314C414B-6DCF-514E-A306-6842F8054F97}"/>
                    </a:ext>
                  </a:extLst>
                </p:cNvPr>
                <p:cNvSpPr/>
                <p:nvPr/>
              </p:nvSpPr>
              <p:spPr>
                <a:xfrm>
                  <a:off x="2182974" y="3698916"/>
                  <a:ext cx="1290738" cy="215444"/>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sz="800" b="1" i="1" smtClean="0">
                            <a:latin typeface="Cambria Math" panose="02040503050406030204" pitchFamily="18" charset="0"/>
                          </a:rPr>
                          <m:t>𝑩𝒐𝒖𝒏𝒅𝒂𝒓𝒚</m:t>
                        </m:r>
                        <m:r>
                          <a:rPr lang="en-US" sz="800" b="1" i="1" smtClean="0">
                            <a:latin typeface="Cambria Math" panose="02040503050406030204" pitchFamily="18" charset="0"/>
                          </a:rPr>
                          <m:t> </m:t>
                        </m:r>
                        <m:r>
                          <a:rPr lang="en-US" sz="800" b="1" i="1" smtClean="0">
                            <a:latin typeface="Cambria Math" panose="02040503050406030204" pitchFamily="18" charset="0"/>
                          </a:rPr>
                          <m:t>𝑪𝒐𝒏𝒅𝒊𝒕𝒊𝒐𝒏𝒔</m:t>
                        </m:r>
                      </m:oMath>
                    </m:oMathPara>
                  </a14:m>
                  <a:endParaRPr lang="en-US" sz="800" b="1" dirty="0"/>
                </a:p>
              </p:txBody>
            </p:sp>
          </mc:Choice>
          <mc:Fallback>
            <p:sp>
              <p:nvSpPr>
                <p:cNvPr id="52" name="Rectangle 51">
                  <a:extLst>
                    <a:ext uri="{FF2B5EF4-FFF2-40B4-BE49-F238E27FC236}">
                      <a16:creationId xmlns:a16="http://schemas.microsoft.com/office/drawing/2014/main" id="{314C414B-6DCF-514E-A306-6842F8054F97}"/>
                    </a:ext>
                  </a:extLst>
                </p:cNvPr>
                <p:cNvSpPr>
                  <a:spLocks noRot="1" noChangeAspect="1" noMove="1" noResize="1" noEditPoints="1" noAdjustHandles="1" noChangeArrowheads="1" noChangeShapeType="1" noTextEdit="1"/>
                </p:cNvSpPr>
                <p:nvPr/>
              </p:nvSpPr>
              <p:spPr>
                <a:xfrm>
                  <a:off x="2182974" y="3698916"/>
                  <a:ext cx="1290738" cy="215444"/>
                </a:xfrm>
                <a:prstGeom prst="rect">
                  <a:avLst/>
                </a:prstGeom>
                <a:blipFill>
                  <a:blip r:embed="rId34"/>
                  <a:stretch>
                    <a:fillRect b="-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3" name="Rectangle 52">
                  <a:extLst>
                    <a:ext uri="{FF2B5EF4-FFF2-40B4-BE49-F238E27FC236}">
                      <a16:creationId xmlns:a16="http://schemas.microsoft.com/office/drawing/2014/main" id="{3F8CA88A-D69E-E14B-A55F-55DCF802404F}"/>
                    </a:ext>
                  </a:extLst>
                </p:cNvPr>
                <p:cNvSpPr/>
                <p:nvPr/>
              </p:nvSpPr>
              <p:spPr>
                <a:xfrm>
                  <a:off x="2198341" y="3800951"/>
                  <a:ext cx="963534" cy="215444"/>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d>
                          <m:dPr>
                            <m:ctrlPr>
                              <a:rPr lang="en-US" sz="800" b="0" i="1" smtClean="0">
                                <a:latin typeface="Cambria Math" panose="02040503050406030204" pitchFamily="18" charset="0"/>
                              </a:rPr>
                            </m:ctrlPr>
                          </m:dPr>
                          <m:e>
                            <m:r>
                              <a:rPr lang="en-US" sz="800" b="0" i="1" smtClean="0">
                                <a:latin typeface="Cambria Math" panose="02040503050406030204" pitchFamily="18" charset="0"/>
                              </a:rPr>
                              <m:t>1</m:t>
                            </m:r>
                          </m:e>
                        </m:d>
                        <m:r>
                          <a:rPr lang="en-US" sz="800" b="0" i="1" smtClean="0">
                            <a:latin typeface="Cambria Math" panose="02040503050406030204" pitchFamily="18" charset="0"/>
                          </a:rPr>
                          <m:t>  </m:t>
                        </m:r>
                        <m:r>
                          <a:rPr lang="en-US" sz="800" b="0" i="1" smtClean="0">
                            <a:latin typeface="Cambria Math" panose="02040503050406030204" pitchFamily="18" charset="0"/>
                          </a:rPr>
                          <m:t>𝑦</m:t>
                        </m:r>
                        <m:r>
                          <a:rPr lang="en-US" sz="800" b="0" i="1" smtClean="0">
                            <a:latin typeface="Cambria Math" panose="02040503050406030204" pitchFamily="18" charset="0"/>
                          </a:rPr>
                          <m:t>=0 </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𝑉</m:t>
                            </m:r>
                          </m:e>
                          <m:sub>
                            <m:r>
                              <a:rPr lang="en-US" sz="800" b="0" i="1" smtClean="0">
                                <a:latin typeface="Cambria Math" panose="02040503050406030204" pitchFamily="18" charset="0"/>
                              </a:rPr>
                              <m:t>𝑧</m:t>
                            </m:r>
                          </m:sub>
                        </m:sSub>
                        <m:r>
                          <a:rPr lang="en-US" sz="800" b="0" i="1" smtClean="0">
                            <a:latin typeface="Cambria Math" panose="02040503050406030204" pitchFamily="18" charset="0"/>
                          </a:rPr>
                          <m:t>=0 </m:t>
                        </m:r>
                      </m:oMath>
                    </m:oMathPara>
                  </a14:m>
                  <a:endParaRPr lang="en-US" sz="800" dirty="0"/>
                </a:p>
              </p:txBody>
            </p:sp>
          </mc:Choice>
          <mc:Fallback>
            <p:sp>
              <p:nvSpPr>
                <p:cNvPr id="53" name="Rectangle 52">
                  <a:extLst>
                    <a:ext uri="{FF2B5EF4-FFF2-40B4-BE49-F238E27FC236}">
                      <a16:creationId xmlns:a16="http://schemas.microsoft.com/office/drawing/2014/main" id="{3F8CA88A-D69E-E14B-A55F-55DCF802404F}"/>
                    </a:ext>
                  </a:extLst>
                </p:cNvPr>
                <p:cNvSpPr>
                  <a:spLocks noRot="1" noChangeAspect="1" noMove="1" noResize="1" noEditPoints="1" noAdjustHandles="1" noChangeArrowheads="1" noChangeShapeType="1" noTextEdit="1"/>
                </p:cNvSpPr>
                <p:nvPr/>
              </p:nvSpPr>
              <p:spPr>
                <a:xfrm>
                  <a:off x="2198341" y="3800951"/>
                  <a:ext cx="963534" cy="215444"/>
                </a:xfrm>
                <a:prstGeom prst="rect">
                  <a:avLst/>
                </a:prstGeom>
                <a:blipFill>
                  <a:blip r:embed="rId3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Rectangle 53">
                  <a:extLst>
                    <a:ext uri="{FF2B5EF4-FFF2-40B4-BE49-F238E27FC236}">
                      <a16:creationId xmlns:a16="http://schemas.microsoft.com/office/drawing/2014/main" id="{A6C0504D-6711-3347-B5F8-C63077EF8C30}"/>
                    </a:ext>
                  </a:extLst>
                </p:cNvPr>
                <p:cNvSpPr/>
                <p:nvPr/>
              </p:nvSpPr>
              <p:spPr>
                <a:xfrm>
                  <a:off x="2196345" y="3922104"/>
                  <a:ext cx="1290866" cy="215444"/>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d>
                          <m:dPr>
                            <m:ctrlPr>
                              <a:rPr lang="en-US" sz="800" b="0" i="1" smtClean="0">
                                <a:latin typeface="Cambria Math" panose="02040503050406030204" pitchFamily="18" charset="0"/>
                              </a:rPr>
                            </m:ctrlPr>
                          </m:dPr>
                          <m:e>
                            <m:r>
                              <a:rPr lang="en-US" sz="800" b="0" i="1" smtClean="0">
                                <a:latin typeface="Cambria Math" panose="02040503050406030204" pitchFamily="18" charset="0"/>
                              </a:rPr>
                              <m:t>2</m:t>
                            </m:r>
                          </m:e>
                        </m:d>
                        <m:r>
                          <a:rPr lang="en-US" sz="800" b="0" i="1" smtClean="0">
                            <a:latin typeface="Cambria Math" panose="02040503050406030204" pitchFamily="18" charset="0"/>
                          </a:rPr>
                          <m:t>  </m:t>
                        </m:r>
                        <m:r>
                          <a:rPr lang="en-US" sz="800" b="0" i="1" smtClean="0">
                            <a:latin typeface="Cambria Math" panose="02040503050406030204" pitchFamily="18" charset="0"/>
                          </a:rPr>
                          <m:t>𝑦</m:t>
                        </m:r>
                        <m:r>
                          <a:rPr lang="en-US" sz="800" b="0" i="1" smtClean="0">
                            <a:latin typeface="Cambria Math" panose="02040503050406030204" pitchFamily="18" charset="0"/>
                          </a:rPr>
                          <m:t>=</m:t>
                        </m:r>
                        <m:r>
                          <a:rPr lang="en-US" sz="800" b="0" i="1" smtClean="0">
                            <a:latin typeface="Cambria Math" panose="02040503050406030204" pitchFamily="18" charset="0"/>
                          </a:rPr>
                          <m:t>𝐻</m:t>
                        </m:r>
                        <m:r>
                          <a:rPr lang="en-US" sz="800" b="0" i="1" smtClean="0">
                            <a:latin typeface="Cambria Math" panose="02040503050406030204" pitchFamily="18" charset="0"/>
                          </a:rPr>
                          <m:t> </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𝑉</m:t>
                            </m:r>
                          </m:e>
                          <m:sub>
                            <m:r>
                              <a:rPr lang="en-US" sz="800" b="0" i="1" smtClean="0">
                                <a:latin typeface="Cambria Math" panose="02040503050406030204" pitchFamily="18" charset="0"/>
                              </a:rPr>
                              <m:t>𝑧</m:t>
                            </m:r>
                          </m:sub>
                        </m:sSub>
                        <m:r>
                          <a:rPr lang="en-US" sz="800" b="0" i="1" smtClean="0">
                            <a:latin typeface="Cambria Math" panose="02040503050406030204" pitchFamily="18" charset="0"/>
                          </a:rPr>
                          <m:t>=</m:t>
                        </m:r>
                        <m:r>
                          <a:rPr lang="en-US" sz="800" b="0" i="1" smtClean="0">
                            <a:latin typeface="Cambria Math" panose="02040503050406030204" pitchFamily="18" charset="0"/>
                          </a:rPr>
                          <m:t>𝑉𝑐𝑜𝑠</m:t>
                        </m:r>
                        <m:d>
                          <m:dPr>
                            <m:ctrlPr>
                              <a:rPr lang="en-US" sz="800" b="0" i="1" smtClean="0">
                                <a:latin typeface="Cambria Math" panose="02040503050406030204" pitchFamily="18" charset="0"/>
                              </a:rPr>
                            </m:ctrlPr>
                          </m:dPr>
                          <m:e>
                            <m:r>
                              <a:rPr lang="en-US" sz="800" b="0" i="1" smtClean="0">
                                <a:latin typeface="Cambria Math" panose="02040503050406030204" pitchFamily="18" charset="0"/>
                                <a:ea typeface="Cambria Math" panose="02040503050406030204" pitchFamily="18" charset="0"/>
                              </a:rPr>
                              <m:t>𝜃</m:t>
                            </m:r>
                          </m:e>
                        </m:d>
                        <m:r>
                          <a:rPr lang="en-US" sz="800" b="0" i="1" smtClean="0">
                            <a:latin typeface="Cambria Math" panose="02040503050406030204" pitchFamily="18" charset="0"/>
                          </a:rPr>
                          <m:t> </m:t>
                        </m:r>
                      </m:oMath>
                    </m:oMathPara>
                  </a14:m>
                  <a:endParaRPr lang="en-US" sz="800" dirty="0"/>
                </a:p>
              </p:txBody>
            </p:sp>
          </mc:Choice>
          <mc:Fallback>
            <p:sp>
              <p:nvSpPr>
                <p:cNvPr id="54" name="Rectangle 53">
                  <a:extLst>
                    <a:ext uri="{FF2B5EF4-FFF2-40B4-BE49-F238E27FC236}">
                      <a16:creationId xmlns:a16="http://schemas.microsoft.com/office/drawing/2014/main" id="{A6C0504D-6711-3347-B5F8-C63077EF8C30}"/>
                    </a:ext>
                  </a:extLst>
                </p:cNvPr>
                <p:cNvSpPr>
                  <a:spLocks noRot="1" noChangeAspect="1" noMove="1" noResize="1" noEditPoints="1" noAdjustHandles="1" noChangeArrowheads="1" noChangeShapeType="1" noTextEdit="1"/>
                </p:cNvSpPr>
                <p:nvPr/>
              </p:nvSpPr>
              <p:spPr>
                <a:xfrm>
                  <a:off x="2196345" y="3922104"/>
                  <a:ext cx="1290866" cy="215444"/>
                </a:xfrm>
                <a:prstGeom prst="rect">
                  <a:avLst/>
                </a:prstGeom>
                <a:blipFill>
                  <a:blip r:embed="rId3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5" name="Rectangle 54">
                  <a:extLst>
                    <a:ext uri="{FF2B5EF4-FFF2-40B4-BE49-F238E27FC236}">
                      <a16:creationId xmlns:a16="http://schemas.microsoft.com/office/drawing/2014/main" id="{36752B9A-5CCE-1C41-9B19-EE3D138E8E7B}"/>
                    </a:ext>
                  </a:extLst>
                </p:cNvPr>
                <p:cNvSpPr/>
                <p:nvPr/>
              </p:nvSpPr>
              <p:spPr>
                <a:xfrm>
                  <a:off x="2195153" y="4066402"/>
                  <a:ext cx="1395318" cy="215444"/>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sz="800" b="0" i="1" smtClean="0">
                            <a:latin typeface="Cambria Math" panose="02040503050406030204" pitchFamily="18" charset="0"/>
                            <a:ea typeface="Cambria Math" panose="02040503050406030204" pitchFamily="18" charset="0"/>
                          </a:rPr>
                          <m:t>∴ </m:t>
                        </m:r>
                        <m:sSub>
                          <m:sSubPr>
                            <m:ctrlPr>
                              <a:rPr lang="en-US" sz="800" b="0" i="1" smtClean="0">
                                <a:latin typeface="Cambria Math" panose="02040503050406030204" pitchFamily="18" charset="0"/>
                                <a:ea typeface="Cambria Math" panose="02040503050406030204" pitchFamily="18" charset="0"/>
                              </a:rPr>
                            </m:ctrlPr>
                          </m:sSubPr>
                          <m:e>
                            <m:r>
                              <a:rPr lang="en-US" sz="800" b="0" i="1" smtClean="0">
                                <a:latin typeface="Cambria Math" panose="02040503050406030204" pitchFamily="18" charset="0"/>
                                <a:ea typeface="Cambria Math" panose="02040503050406030204" pitchFamily="18" charset="0"/>
                              </a:rPr>
                              <m:t>𝐶</m:t>
                            </m:r>
                          </m:e>
                          <m:sub>
                            <m:r>
                              <a:rPr lang="en-US" sz="800" b="0" i="1" smtClean="0">
                                <a:latin typeface="Cambria Math" panose="02040503050406030204" pitchFamily="18" charset="0"/>
                                <a:ea typeface="Cambria Math" panose="02040503050406030204" pitchFamily="18" charset="0"/>
                              </a:rPr>
                              <m:t>2</m:t>
                            </m:r>
                          </m:sub>
                        </m:sSub>
                        <m:r>
                          <a:rPr lang="en-US" sz="800" b="0" i="1" smtClean="0">
                            <a:latin typeface="Cambria Math" panose="02040503050406030204" pitchFamily="18" charset="0"/>
                            <a:ea typeface="Cambria Math" panose="02040503050406030204" pitchFamily="18" charset="0"/>
                          </a:rPr>
                          <m:t>=0 </m:t>
                        </m:r>
                        <m:r>
                          <a:rPr lang="en-US" sz="800" b="0" i="1" smtClean="0">
                            <a:latin typeface="Cambria Math" panose="02040503050406030204" pitchFamily="18" charset="0"/>
                            <a:ea typeface="Cambria Math" panose="02040503050406030204" pitchFamily="18" charset="0"/>
                          </a:rPr>
                          <m:t>𝑏𝑒𝑐𝑎𝑢𝑠𝑒</m:t>
                        </m:r>
                        <m:r>
                          <a:rPr lang="en-US" sz="800" b="0" i="1" smtClean="0">
                            <a:latin typeface="Cambria Math" panose="02040503050406030204" pitchFamily="18" charset="0"/>
                            <a:ea typeface="Cambria Math" panose="02040503050406030204" pitchFamily="18" charset="0"/>
                          </a:rPr>
                          <m:t> </m:t>
                        </m:r>
                        <m:r>
                          <a:rPr lang="en-US" sz="800" b="0" i="1" smtClean="0">
                            <a:latin typeface="Cambria Math" panose="02040503050406030204" pitchFamily="18" charset="0"/>
                            <a:ea typeface="Cambria Math" panose="02040503050406030204" pitchFamily="18" charset="0"/>
                          </a:rPr>
                          <m:t>𝑜𝑓</m:t>
                        </m:r>
                        <m:r>
                          <a:rPr lang="en-US" sz="800" b="0" i="1" smtClean="0">
                            <a:latin typeface="Cambria Math" panose="02040503050406030204" pitchFamily="18" charset="0"/>
                            <a:ea typeface="Cambria Math" panose="02040503050406030204" pitchFamily="18" charset="0"/>
                          </a:rPr>
                          <m:t> </m:t>
                        </m:r>
                        <m:r>
                          <a:rPr lang="en-US" sz="800" b="0" i="1" smtClean="0">
                            <a:latin typeface="Cambria Math" panose="02040503050406030204" pitchFamily="18" charset="0"/>
                            <a:ea typeface="Cambria Math" panose="02040503050406030204" pitchFamily="18" charset="0"/>
                          </a:rPr>
                          <m:t>𝐵𝐶</m:t>
                        </m:r>
                        <m:r>
                          <a:rPr lang="en-US" sz="800" b="0" i="1" smtClean="0">
                            <a:latin typeface="Cambria Math" panose="02040503050406030204" pitchFamily="18" charset="0"/>
                            <a:ea typeface="Cambria Math" panose="02040503050406030204" pitchFamily="18" charset="0"/>
                          </a:rPr>
                          <m:t> 1 </m:t>
                        </m:r>
                      </m:oMath>
                    </m:oMathPara>
                  </a14:m>
                  <a:endParaRPr lang="en-US" sz="800" dirty="0"/>
                </a:p>
              </p:txBody>
            </p:sp>
          </mc:Choice>
          <mc:Fallback>
            <p:sp>
              <p:nvSpPr>
                <p:cNvPr id="55" name="Rectangle 54">
                  <a:extLst>
                    <a:ext uri="{FF2B5EF4-FFF2-40B4-BE49-F238E27FC236}">
                      <a16:creationId xmlns:a16="http://schemas.microsoft.com/office/drawing/2014/main" id="{36752B9A-5CCE-1C41-9B19-EE3D138E8E7B}"/>
                    </a:ext>
                  </a:extLst>
                </p:cNvPr>
                <p:cNvSpPr>
                  <a:spLocks noRot="1" noChangeAspect="1" noMove="1" noResize="1" noEditPoints="1" noAdjustHandles="1" noChangeArrowheads="1" noChangeShapeType="1" noTextEdit="1"/>
                </p:cNvSpPr>
                <p:nvPr/>
              </p:nvSpPr>
              <p:spPr>
                <a:xfrm>
                  <a:off x="2195153" y="4066402"/>
                  <a:ext cx="1395318" cy="215444"/>
                </a:xfrm>
                <a:prstGeom prst="rect">
                  <a:avLst/>
                </a:prstGeom>
                <a:blipFill>
                  <a:blip r:embed="rId37"/>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58" name="Rectangle 57">
                <a:extLst>
                  <a:ext uri="{FF2B5EF4-FFF2-40B4-BE49-F238E27FC236}">
                    <a16:creationId xmlns:a16="http://schemas.microsoft.com/office/drawing/2014/main" id="{B510830D-1C2F-4845-B929-3833A8EFC2C6}"/>
                  </a:ext>
                </a:extLst>
              </p:cNvPr>
              <p:cNvSpPr/>
              <p:nvPr/>
            </p:nvSpPr>
            <p:spPr>
              <a:xfrm>
                <a:off x="2170882" y="6493991"/>
                <a:ext cx="2323200" cy="37375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en-US" sz="800" i="1" smtClean="0">
                              <a:latin typeface="Cambria Math" panose="02040503050406030204" pitchFamily="18" charset="0"/>
                            </a:rPr>
                          </m:ctrlPr>
                        </m:fPr>
                        <m:num>
                          <m:d>
                            <m:dPr>
                              <m:ctrlPr>
                                <a:rPr lang="en-US" sz="800" i="1">
                                  <a:latin typeface="Cambria Math" panose="02040503050406030204" pitchFamily="18" charset="0"/>
                                </a:rPr>
                              </m:ctrlPr>
                            </m:dPr>
                            <m:e>
                              <m:sSub>
                                <m:sSubPr>
                                  <m:ctrlPr>
                                    <a:rPr lang="en-US" sz="800" i="1">
                                      <a:latin typeface="Cambria Math" panose="02040503050406030204" pitchFamily="18" charset="0"/>
                                    </a:rPr>
                                  </m:ctrlPr>
                                </m:sSubPr>
                                <m:e>
                                  <m:r>
                                    <a:rPr lang="en-US" sz="800" i="1">
                                      <a:latin typeface="Cambria Math" panose="02040503050406030204" pitchFamily="18" charset="0"/>
                                    </a:rPr>
                                    <m:t>𝑃</m:t>
                                  </m:r>
                                </m:e>
                                <m:sub>
                                  <m:r>
                                    <a:rPr lang="en-US" sz="800" i="1">
                                      <a:latin typeface="Cambria Math" panose="02040503050406030204" pitchFamily="18" charset="0"/>
                                    </a:rPr>
                                    <m:t>𝐿</m:t>
                                  </m:r>
                                </m:sub>
                              </m:sSub>
                              <m:r>
                                <a:rPr lang="en-US" sz="800" i="1">
                                  <a:latin typeface="Cambria Math" panose="02040503050406030204" pitchFamily="18" charset="0"/>
                                </a:rPr>
                                <m:t>−</m:t>
                              </m:r>
                              <m:sSub>
                                <m:sSubPr>
                                  <m:ctrlPr>
                                    <a:rPr lang="en-US" sz="800" i="1">
                                      <a:latin typeface="Cambria Math" panose="02040503050406030204" pitchFamily="18" charset="0"/>
                                    </a:rPr>
                                  </m:ctrlPr>
                                </m:sSubPr>
                                <m:e>
                                  <m:r>
                                    <a:rPr lang="en-US" sz="800" i="1">
                                      <a:latin typeface="Cambria Math" panose="02040503050406030204" pitchFamily="18" charset="0"/>
                                    </a:rPr>
                                    <m:t>𝑃</m:t>
                                  </m:r>
                                </m:e>
                                <m:sub>
                                  <m:r>
                                    <a:rPr lang="en-US" sz="800" i="1">
                                      <a:latin typeface="Cambria Math" panose="02040503050406030204" pitchFamily="18" charset="0"/>
                                    </a:rPr>
                                    <m:t>0</m:t>
                                  </m:r>
                                </m:sub>
                              </m:sSub>
                            </m:e>
                          </m:d>
                          <m:sSup>
                            <m:sSupPr>
                              <m:ctrlPr>
                                <a:rPr lang="en-US" sz="800" i="1">
                                  <a:latin typeface="Cambria Math" panose="02040503050406030204" pitchFamily="18" charset="0"/>
                                </a:rPr>
                              </m:ctrlPr>
                            </m:sSupPr>
                            <m:e>
                              <m:r>
                                <a:rPr lang="en-US" sz="800" b="0" i="1" smtClean="0">
                                  <a:latin typeface="Cambria Math" panose="02040503050406030204" pitchFamily="18" charset="0"/>
                                </a:rPr>
                                <m:t>𝐻</m:t>
                              </m:r>
                            </m:e>
                            <m:sup>
                              <m:r>
                                <a:rPr lang="en-US" sz="800" i="1">
                                  <a:latin typeface="Cambria Math" panose="02040503050406030204" pitchFamily="18" charset="0"/>
                                </a:rPr>
                                <m:t>2</m:t>
                              </m:r>
                            </m:sup>
                          </m:sSup>
                        </m:num>
                        <m:den>
                          <m:r>
                            <a:rPr lang="en-US" sz="800" b="0" i="1" smtClean="0">
                              <a:latin typeface="Cambria Math" panose="02040503050406030204" pitchFamily="18" charset="0"/>
                            </a:rPr>
                            <m:t>2</m:t>
                          </m:r>
                          <m:sSub>
                            <m:sSubPr>
                              <m:ctrlPr>
                                <a:rPr lang="en-US" sz="800" i="1">
                                  <a:latin typeface="Cambria Math" panose="02040503050406030204" pitchFamily="18" charset="0"/>
                                </a:rPr>
                              </m:ctrlPr>
                            </m:sSubPr>
                            <m:e>
                              <m:r>
                                <a:rPr lang="en-US" sz="800" i="1">
                                  <a:latin typeface="Cambria Math" panose="02040503050406030204" pitchFamily="18" charset="0"/>
                                  <a:ea typeface="Cambria Math" panose="02040503050406030204" pitchFamily="18" charset="0"/>
                                </a:rPr>
                                <m:t>𝜇</m:t>
                              </m:r>
                              <m:r>
                                <a:rPr lang="en-US" sz="800" i="1">
                                  <a:latin typeface="Cambria Math" panose="02040503050406030204" pitchFamily="18" charset="0"/>
                                </a:rPr>
                                <m:t>𝑍</m:t>
                              </m:r>
                            </m:e>
                            <m:sub>
                              <m:r>
                                <a:rPr lang="en-US" sz="800" i="1">
                                  <a:latin typeface="Cambria Math" panose="02040503050406030204" pitchFamily="18" charset="0"/>
                                </a:rPr>
                                <m:t>𝑝</m:t>
                              </m:r>
                            </m:sub>
                          </m:sSub>
                        </m:den>
                      </m:f>
                      <m:r>
                        <a:rPr lang="en-US" sz="800" i="1">
                          <a:latin typeface="Cambria Math" panose="02040503050406030204" pitchFamily="18" charset="0"/>
                        </a:rPr>
                        <m:t>+</m:t>
                      </m:r>
                      <m:sSub>
                        <m:sSubPr>
                          <m:ctrlPr>
                            <a:rPr lang="en-US" sz="800" i="1">
                              <a:latin typeface="Cambria Math" panose="02040503050406030204" pitchFamily="18" charset="0"/>
                            </a:rPr>
                          </m:ctrlPr>
                        </m:sSubPr>
                        <m:e>
                          <m:r>
                            <a:rPr lang="en-US" sz="800" i="1">
                              <a:latin typeface="Cambria Math" panose="02040503050406030204" pitchFamily="18" charset="0"/>
                            </a:rPr>
                            <m:t>𝐶</m:t>
                          </m:r>
                        </m:e>
                        <m:sub>
                          <m:r>
                            <a:rPr lang="en-US" sz="800" i="1">
                              <a:latin typeface="Cambria Math" panose="02040503050406030204" pitchFamily="18" charset="0"/>
                            </a:rPr>
                            <m:t>1</m:t>
                          </m:r>
                        </m:sub>
                      </m:sSub>
                      <m:r>
                        <a:rPr lang="en-US" sz="800" b="0" i="1" smtClean="0">
                          <a:latin typeface="Cambria Math" panose="02040503050406030204" pitchFamily="18" charset="0"/>
                        </a:rPr>
                        <m:t>𝐻</m:t>
                      </m:r>
                      <m:r>
                        <a:rPr lang="en-US" sz="800" i="1">
                          <a:latin typeface="Cambria Math" panose="02040503050406030204" pitchFamily="18" charset="0"/>
                        </a:rPr>
                        <m:t>=</m:t>
                      </m:r>
                      <m:r>
                        <a:rPr lang="en-US" sz="800" b="0" i="1" smtClean="0">
                          <a:latin typeface="Cambria Math" panose="02040503050406030204" pitchFamily="18" charset="0"/>
                        </a:rPr>
                        <m:t>𝑉𝑐𝑜𝑠</m:t>
                      </m:r>
                      <m:d>
                        <m:dPr>
                          <m:ctrlPr>
                            <a:rPr lang="en-US" sz="800" b="0" i="1" smtClean="0">
                              <a:latin typeface="Cambria Math" panose="02040503050406030204" pitchFamily="18" charset="0"/>
                            </a:rPr>
                          </m:ctrlPr>
                        </m:dPr>
                        <m:e>
                          <m:r>
                            <a:rPr lang="en-US" sz="800" b="0" i="1" smtClean="0">
                              <a:latin typeface="Cambria Math" panose="02040503050406030204" pitchFamily="18" charset="0"/>
                              <a:ea typeface="Cambria Math" panose="02040503050406030204" pitchFamily="18" charset="0"/>
                            </a:rPr>
                            <m:t>𝜃</m:t>
                          </m:r>
                        </m:e>
                      </m:d>
                      <m:r>
                        <a:rPr lang="en-US" sz="800" b="0" i="1" smtClean="0">
                          <a:latin typeface="Cambria Math" panose="02040503050406030204" pitchFamily="18" charset="0"/>
                          <a:ea typeface="Cambria Math" panose="02040503050406030204" pitchFamily="18" charset="0"/>
                        </a:rPr>
                        <m:t> </m:t>
                      </m:r>
                      <m:r>
                        <a:rPr lang="en-US" sz="800" b="0" i="1" smtClean="0">
                          <a:latin typeface="Cambria Math" panose="02040503050406030204" pitchFamily="18" charset="0"/>
                          <a:ea typeface="Cambria Math" panose="02040503050406030204" pitchFamily="18" charset="0"/>
                        </a:rPr>
                        <m:t>𝑖𝑠</m:t>
                      </m:r>
                      <m:r>
                        <a:rPr lang="en-US" sz="800" b="0" i="1" smtClean="0">
                          <a:latin typeface="Cambria Math" panose="02040503050406030204" pitchFamily="18" charset="0"/>
                          <a:ea typeface="Cambria Math" panose="02040503050406030204" pitchFamily="18" charset="0"/>
                        </a:rPr>
                        <m:t> </m:t>
                      </m:r>
                      <m:r>
                        <a:rPr lang="en-US" sz="800" b="0" i="1" smtClean="0">
                          <a:latin typeface="Cambria Math" panose="02040503050406030204" pitchFamily="18" charset="0"/>
                          <a:ea typeface="Cambria Math" panose="02040503050406030204" pitchFamily="18" charset="0"/>
                        </a:rPr>
                        <m:t>𝑝𝑟𝑒𝑠𝑠𝑢𝑟𝑒</m:t>
                      </m:r>
                      <m:r>
                        <a:rPr lang="en-US" sz="800" b="0" i="1" smtClean="0">
                          <a:latin typeface="Cambria Math" panose="02040503050406030204" pitchFamily="18" charset="0"/>
                          <a:ea typeface="Cambria Math" panose="02040503050406030204" pitchFamily="18" charset="0"/>
                        </a:rPr>
                        <m:t> </m:t>
                      </m:r>
                      <m:r>
                        <a:rPr lang="en-US" sz="800" b="0" i="1" smtClean="0">
                          <a:latin typeface="Cambria Math" panose="02040503050406030204" pitchFamily="18" charset="0"/>
                          <a:ea typeface="Cambria Math" panose="02040503050406030204" pitchFamily="18" charset="0"/>
                        </a:rPr>
                        <m:t>𝑓𝑙𝑜𝑤</m:t>
                      </m:r>
                    </m:oMath>
                  </m:oMathPara>
                </a14:m>
                <a:endParaRPr lang="en-US" sz="800" dirty="0"/>
              </a:p>
            </p:txBody>
          </p:sp>
        </mc:Choice>
        <mc:Fallback>
          <p:sp>
            <p:nvSpPr>
              <p:cNvPr id="58" name="Rectangle 57">
                <a:extLst>
                  <a:ext uri="{FF2B5EF4-FFF2-40B4-BE49-F238E27FC236}">
                    <a16:creationId xmlns:a16="http://schemas.microsoft.com/office/drawing/2014/main" id="{B510830D-1C2F-4845-B929-3833A8EFC2C6}"/>
                  </a:ext>
                </a:extLst>
              </p:cNvPr>
              <p:cNvSpPr>
                <a:spLocks noRot="1" noChangeAspect="1" noMove="1" noResize="1" noEditPoints="1" noAdjustHandles="1" noChangeArrowheads="1" noChangeShapeType="1" noTextEdit="1"/>
              </p:cNvSpPr>
              <p:nvPr/>
            </p:nvSpPr>
            <p:spPr>
              <a:xfrm>
                <a:off x="2170882" y="6493991"/>
                <a:ext cx="2323200" cy="373757"/>
              </a:xfrm>
              <a:prstGeom prst="rect">
                <a:avLst/>
              </a:prstGeom>
              <a:blipFill>
                <a:blip r:embed="rId3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9" name="Rectangle 58">
                <a:extLst>
                  <a:ext uri="{FF2B5EF4-FFF2-40B4-BE49-F238E27FC236}">
                    <a16:creationId xmlns:a16="http://schemas.microsoft.com/office/drawing/2014/main" id="{E59384A9-C2BD-6145-8CC9-832633616CB9}"/>
                  </a:ext>
                </a:extLst>
              </p:cNvPr>
              <p:cNvSpPr/>
              <p:nvPr/>
            </p:nvSpPr>
            <p:spPr>
              <a:xfrm>
                <a:off x="2172428" y="4522256"/>
                <a:ext cx="1553887" cy="36561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800" i="1" smtClean="0">
                              <a:latin typeface="Cambria Math" panose="02040503050406030204" pitchFamily="18" charset="0"/>
                            </a:rPr>
                          </m:ctrlPr>
                        </m:sSubPr>
                        <m:e>
                          <m:r>
                            <a:rPr lang="en-US" sz="800" i="1">
                              <a:latin typeface="Cambria Math" panose="02040503050406030204" pitchFamily="18" charset="0"/>
                            </a:rPr>
                            <m:t>𝐶</m:t>
                          </m:r>
                        </m:e>
                        <m:sub>
                          <m:r>
                            <a:rPr lang="en-US" sz="800" i="1">
                              <a:latin typeface="Cambria Math" panose="02040503050406030204" pitchFamily="18" charset="0"/>
                            </a:rPr>
                            <m:t>1</m:t>
                          </m:r>
                        </m:sub>
                      </m:sSub>
                      <m:r>
                        <a:rPr lang="en-US" sz="800" i="1">
                          <a:latin typeface="Cambria Math" panose="02040503050406030204" pitchFamily="18" charset="0"/>
                        </a:rPr>
                        <m:t>=</m:t>
                      </m:r>
                      <m:f>
                        <m:fPr>
                          <m:ctrlPr>
                            <a:rPr lang="en-US" sz="800" i="1" smtClean="0">
                              <a:latin typeface="Cambria Math" panose="02040503050406030204" pitchFamily="18" charset="0"/>
                            </a:rPr>
                          </m:ctrlPr>
                        </m:fPr>
                        <m:num>
                          <m:r>
                            <a:rPr lang="en-US" sz="800" b="0" i="1" smtClean="0">
                              <a:latin typeface="Cambria Math" panose="02040503050406030204" pitchFamily="18" charset="0"/>
                            </a:rPr>
                            <m:t>1</m:t>
                          </m:r>
                        </m:num>
                        <m:den>
                          <m:r>
                            <a:rPr lang="en-US" sz="800" b="0" i="1" smtClean="0">
                              <a:latin typeface="Cambria Math" panose="02040503050406030204" pitchFamily="18" charset="0"/>
                            </a:rPr>
                            <m:t>𝐻</m:t>
                          </m:r>
                        </m:den>
                      </m:f>
                      <m:r>
                        <a:rPr lang="en-US" sz="800" b="0" i="1" smtClean="0">
                          <a:latin typeface="Cambria Math" panose="02040503050406030204" pitchFamily="18" charset="0"/>
                        </a:rPr>
                        <m:t>𝑉𝑐𝑜𝑠</m:t>
                      </m:r>
                      <m:d>
                        <m:dPr>
                          <m:ctrlPr>
                            <a:rPr lang="en-US" sz="800" b="0" i="1" smtClean="0">
                              <a:latin typeface="Cambria Math" panose="02040503050406030204" pitchFamily="18" charset="0"/>
                            </a:rPr>
                          </m:ctrlPr>
                        </m:dPr>
                        <m:e>
                          <m:r>
                            <a:rPr lang="en-US" sz="800" b="0" i="1" smtClean="0">
                              <a:latin typeface="Cambria Math" panose="02040503050406030204" pitchFamily="18" charset="0"/>
                              <a:ea typeface="Cambria Math" panose="02040503050406030204" pitchFamily="18" charset="0"/>
                            </a:rPr>
                            <m:t>𝜃</m:t>
                          </m:r>
                        </m:e>
                      </m:d>
                      <m:r>
                        <a:rPr lang="en-US" sz="800" b="0" i="1" smtClean="0">
                          <a:latin typeface="Cambria Math" panose="02040503050406030204" pitchFamily="18" charset="0"/>
                        </a:rPr>
                        <m:t>−</m:t>
                      </m:r>
                      <m:f>
                        <m:fPr>
                          <m:ctrlPr>
                            <a:rPr lang="en-US" sz="800" i="1" smtClean="0">
                              <a:latin typeface="Cambria Math" panose="02040503050406030204" pitchFamily="18" charset="0"/>
                            </a:rPr>
                          </m:ctrlPr>
                        </m:fPr>
                        <m:num>
                          <m:d>
                            <m:dPr>
                              <m:ctrlPr>
                                <a:rPr lang="en-US" sz="800" i="1">
                                  <a:latin typeface="Cambria Math" panose="02040503050406030204" pitchFamily="18" charset="0"/>
                                </a:rPr>
                              </m:ctrlPr>
                            </m:dPr>
                            <m:e>
                              <m:sSub>
                                <m:sSubPr>
                                  <m:ctrlPr>
                                    <a:rPr lang="en-US" sz="800" i="1">
                                      <a:latin typeface="Cambria Math" panose="02040503050406030204" pitchFamily="18" charset="0"/>
                                    </a:rPr>
                                  </m:ctrlPr>
                                </m:sSubPr>
                                <m:e>
                                  <m:r>
                                    <a:rPr lang="en-US" sz="800" i="1">
                                      <a:latin typeface="Cambria Math" panose="02040503050406030204" pitchFamily="18" charset="0"/>
                                    </a:rPr>
                                    <m:t>𝑃</m:t>
                                  </m:r>
                                </m:e>
                                <m:sub>
                                  <m:r>
                                    <a:rPr lang="en-US" sz="800" i="1">
                                      <a:latin typeface="Cambria Math" panose="02040503050406030204" pitchFamily="18" charset="0"/>
                                    </a:rPr>
                                    <m:t>𝐿</m:t>
                                  </m:r>
                                </m:sub>
                              </m:sSub>
                              <m:r>
                                <a:rPr lang="en-US" sz="800" i="1">
                                  <a:latin typeface="Cambria Math" panose="02040503050406030204" pitchFamily="18" charset="0"/>
                                </a:rPr>
                                <m:t>−</m:t>
                              </m:r>
                              <m:sSub>
                                <m:sSubPr>
                                  <m:ctrlPr>
                                    <a:rPr lang="en-US" sz="800" i="1">
                                      <a:latin typeface="Cambria Math" panose="02040503050406030204" pitchFamily="18" charset="0"/>
                                    </a:rPr>
                                  </m:ctrlPr>
                                </m:sSubPr>
                                <m:e>
                                  <m:r>
                                    <a:rPr lang="en-US" sz="800" i="1">
                                      <a:latin typeface="Cambria Math" panose="02040503050406030204" pitchFamily="18" charset="0"/>
                                    </a:rPr>
                                    <m:t>𝑃</m:t>
                                  </m:r>
                                </m:e>
                                <m:sub>
                                  <m:r>
                                    <a:rPr lang="en-US" sz="800" i="1">
                                      <a:latin typeface="Cambria Math" panose="02040503050406030204" pitchFamily="18" charset="0"/>
                                    </a:rPr>
                                    <m:t>0</m:t>
                                  </m:r>
                                </m:sub>
                              </m:sSub>
                            </m:e>
                          </m:d>
                          <m:r>
                            <a:rPr lang="en-US" sz="800" i="1" smtClean="0">
                              <a:latin typeface="Cambria Math" panose="02040503050406030204" pitchFamily="18" charset="0"/>
                            </a:rPr>
                            <m:t>𝐻</m:t>
                          </m:r>
                        </m:num>
                        <m:den>
                          <m:r>
                            <a:rPr lang="en-US" sz="800" b="0" i="1" smtClean="0">
                              <a:latin typeface="Cambria Math" panose="02040503050406030204" pitchFamily="18" charset="0"/>
                            </a:rPr>
                            <m:t>2</m:t>
                          </m:r>
                          <m:sSub>
                            <m:sSubPr>
                              <m:ctrlPr>
                                <a:rPr lang="en-US" sz="800" i="1">
                                  <a:latin typeface="Cambria Math" panose="02040503050406030204" pitchFamily="18" charset="0"/>
                                </a:rPr>
                              </m:ctrlPr>
                            </m:sSubPr>
                            <m:e>
                              <m:r>
                                <a:rPr lang="en-US" sz="800" i="1">
                                  <a:latin typeface="Cambria Math" panose="02040503050406030204" pitchFamily="18" charset="0"/>
                                  <a:ea typeface="Cambria Math" panose="02040503050406030204" pitchFamily="18" charset="0"/>
                                </a:rPr>
                                <m:t>𝜇</m:t>
                              </m:r>
                              <m:r>
                                <a:rPr lang="en-US" sz="800" i="1">
                                  <a:latin typeface="Cambria Math" panose="02040503050406030204" pitchFamily="18" charset="0"/>
                                </a:rPr>
                                <m:t>𝑍</m:t>
                              </m:r>
                            </m:e>
                            <m:sub>
                              <m:r>
                                <a:rPr lang="en-US" sz="800" i="1">
                                  <a:latin typeface="Cambria Math" panose="02040503050406030204" pitchFamily="18" charset="0"/>
                                </a:rPr>
                                <m:t>𝑝</m:t>
                              </m:r>
                            </m:sub>
                          </m:sSub>
                        </m:den>
                      </m:f>
                    </m:oMath>
                  </m:oMathPara>
                </a14:m>
                <a:endParaRPr lang="en-US" sz="800" dirty="0"/>
              </a:p>
            </p:txBody>
          </p:sp>
        </mc:Choice>
        <mc:Fallback>
          <p:sp>
            <p:nvSpPr>
              <p:cNvPr id="59" name="Rectangle 58">
                <a:extLst>
                  <a:ext uri="{FF2B5EF4-FFF2-40B4-BE49-F238E27FC236}">
                    <a16:creationId xmlns:a16="http://schemas.microsoft.com/office/drawing/2014/main" id="{E59384A9-C2BD-6145-8CC9-832633616CB9}"/>
                  </a:ext>
                </a:extLst>
              </p:cNvPr>
              <p:cNvSpPr>
                <a:spLocks noRot="1" noChangeAspect="1" noMove="1" noResize="1" noEditPoints="1" noAdjustHandles="1" noChangeArrowheads="1" noChangeShapeType="1" noTextEdit="1"/>
              </p:cNvSpPr>
              <p:nvPr/>
            </p:nvSpPr>
            <p:spPr>
              <a:xfrm>
                <a:off x="2172428" y="4522256"/>
                <a:ext cx="1553887" cy="365613"/>
              </a:xfrm>
              <a:prstGeom prst="rect">
                <a:avLst/>
              </a:prstGeom>
              <a:blipFill>
                <a:blip r:embed="rId3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2F3DAB71-B252-DB40-B531-064B50CE6C5D}"/>
                  </a:ext>
                </a:extLst>
              </p:cNvPr>
              <p:cNvSpPr txBox="1"/>
              <p:nvPr/>
            </p:nvSpPr>
            <p:spPr>
              <a:xfrm>
                <a:off x="2242336" y="4918558"/>
                <a:ext cx="2152641" cy="28142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sz="800" b="0" i="1" smtClean="0">
                              <a:latin typeface="Cambria Math" panose="02040503050406030204" pitchFamily="18" charset="0"/>
                            </a:rPr>
                          </m:ctrlPr>
                        </m:fPr>
                        <m:num>
                          <m:d>
                            <m:dPr>
                              <m:ctrlPr>
                                <a:rPr lang="en-US" sz="800" b="0" i="1" smtClean="0">
                                  <a:latin typeface="Cambria Math" panose="02040503050406030204" pitchFamily="18" charset="0"/>
                                </a:rPr>
                              </m:ctrlPr>
                            </m:dPr>
                            <m:e>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𝐿</m:t>
                                  </m:r>
                                </m:sub>
                              </m:sSub>
                              <m:r>
                                <a:rPr lang="en-US" sz="800" b="0" i="1" smtClean="0">
                                  <a:latin typeface="Cambria Math" panose="02040503050406030204" pitchFamily="18" charset="0"/>
                                </a:rPr>
                                <m:t>−</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0</m:t>
                                  </m:r>
                                </m:sub>
                              </m:sSub>
                            </m:e>
                          </m:d>
                          <m:sSup>
                            <m:sSupPr>
                              <m:ctrlPr>
                                <a:rPr lang="en-US" sz="800" b="0" i="1" smtClean="0">
                                  <a:latin typeface="Cambria Math" panose="02040503050406030204" pitchFamily="18" charset="0"/>
                                </a:rPr>
                              </m:ctrlPr>
                            </m:sSupPr>
                            <m:e>
                              <m:r>
                                <a:rPr lang="en-US" sz="800" b="0" i="1" smtClean="0">
                                  <a:latin typeface="Cambria Math" panose="02040503050406030204" pitchFamily="18" charset="0"/>
                                </a:rPr>
                                <m:t>𝑦</m:t>
                              </m:r>
                            </m:e>
                            <m:sup>
                              <m:r>
                                <a:rPr lang="en-US" sz="800" b="0" i="1" smtClean="0">
                                  <a:latin typeface="Cambria Math" panose="02040503050406030204" pitchFamily="18" charset="0"/>
                                </a:rPr>
                                <m:t>2</m:t>
                              </m:r>
                            </m:sup>
                          </m:sSup>
                        </m:num>
                        <m:den>
                          <m:sSub>
                            <m:sSubPr>
                              <m:ctrlPr>
                                <a:rPr lang="en-US" sz="800" b="0" i="1" smtClean="0">
                                  <a:latin typeface="Cambria Math" panose="02040503050406030204" pitchFamily="18" charset="0"/>
                                </a:rPr>
                              </m:ctrlPr>
                            </m:sSubPr>
                            <m:e>
                              <m:r>
                                <a:rPr lang="en-US" sz="800" b="0" i="1" smtClean="0">
                                  <a:latin typeface="Cambria Math" panose="02040503050406030204" pitchFamily="18" charset="0"/>
                                  <a:ea typeface="Cambria Math" panose="02040503050406030204" pitchFamily="18" charset="0"/>
                                </a:rPr>
                                <m:t>𝜇</m:t>
                              </m:r>
                              <m:r>
                                <a:rPr lang="en-US" sz="800" b="0" i="1" smtClean="0">
                                  <a:latin typeface="Cambria Math" panose="02040503050406030204" pitchFamily="18" charset="0"/>
                                </a:rPr>
                                <m:t>𝑍</m:t>
                              </m:r>
                            </m:e>
                            <m:sub>
                              <m:r>
                                <a:rPr lang="en-US" sz="800" b="0" i="1" smtClean="0">
                                  <a:latin typeface="Cambria Math" panose="02040503050406030204" pitchFamily="18" charset="0"/>
                                </a:rPr>
                                <m:t>𝑝</m:t>
                              </m:r>
                            </m:sub>
                          </m:sSub>
                        </m:den>
                      </m:f>
                      <m:r>
                        <a:rPr lang="en-US" sz="800" b="0" i="1" smtClean="0">
                          <a:latin typeface="Cambria Math" panose="02040503050406030204" pitchFamily="18" charset="0"/>
                        </a:rPr>
                        <m:t>+</m:t>
                      </m:r>
                      <m:d>
                        <m:dPr>
                          <m:begChr m:val="["/>
                          <m:endChr m:val="]"/>
                          <m:ctrlPr>
                            <a:rPr lang="en-US" sz="800" b="0" i="1" smtClean="0">
                              <a:latin typeface="Cambria Math" panose="02040503050406030204" pitchFamily="18" charset="0"/>
                            </a:rPr>
                          </m:ctrlPr>
                        </m:dPr>
                        <m:e>
                          <m:f>
                            <m:fPr>
                              <m:ctrlPr>
                                <a:rPr lang="en-US" sz="800" i="1" smtClean="0">
                                  <a:latin typeface="Cambria Math" panose="02040503050406030204" pitchFamily="18" charset="0"/>
                                </a:rPr>
                              </m:ctrlPr>
                            </m:fPr>
                            <m:num>
                              <m:r>
                                <a:rPr lang="en-US" sz="800" b="0" i="1" smtClean="0">
                                  <a:latin typeface="Cambria Math" panose="02040503050406030204" pitchFamily="18" charset="0"/>
                                </a:rPr>
                                <m:t>1</m:t>
                              </m:r>
                            </m:num>
                            <m:den>
                              <m:r>
                                <a:rPr lang="en-US" sz="800" b="0" i="1" smtClean="0">
                                  <a:latin typeface="Cambria Math" panose="02040503050406030204" pitchFamily="18" charset="0"/>
                                </a:rPr>
                                <m:t>𝐻</m:t>
                              </m:r>
                            </m:den>
                          </m:f>
                          <m:r>
                            <a:rPr lang="en-US" sz="800" b="0" i="1" smtClean="0">
                              <a:latin typeface="Cambria Math" panose="02040503050406030204" pitchFamily="18" charset="0"/>
                            </a:rPr>
                            <m:t>𝑉𝑐𝑜𝑠</m:t>
                          </m:r>
                          <m:d>
                            <m:dPr>
                              <m:ctrlPr>
                                <a:rPr lang="en-US" sz="800" b="0" i="1" smtClean="0">
                                  <a:latin typeface="Cambria Math" panose="02040503050406030204" pitchFamily="18" charset="0"/>
                                </a:rPr>
                              </m:ctrlPr>
                            </m:dPr>
                            <m:e>
                              <m:r>
                                <a:rPr lang="en-US" sz="800" b="0" i="1" smtClean="0">
                                  <a:latin typeface="Cambria Math" panose="02040503050406030204" pitchFamily="18" charset="0"/>
                                  <a:ea typeface="Cambria Math" panose="02040503050406030204" pitchFamily="18" charset="0"/>
                                </a:rPr>
                                <m:t>𝜃</m:t>
                              </m:r>
                            </m:e>
                          </m:d>
                          <m:r>
                            <a:rPr lang="en-US" sz="800" b="0" i="1" smtClean="0">
                              <a:latin typeface="Cambria Math" panose="02040503050406030204" pitchFamily="18" charset="0"/>
                            </a:rPr>
                            <m:t>−</m:t>
                          </m:r>
                          <m:f>
                            <m:fPr>
                              <m:ctrlPr>
                                <a:rPr lang="en-US" sz="800" i="1" smtClean="0">
                                  <a:latin typeface="Cambria Math" panose="02040503050406030204" pitchFamily="18" charset="0"/>
                                </a:rPr>
                              </m:ctrlPr>
                            </m:fPr>
                            <m:num>
                              <m:d>
                                <m:dPr>
                                  <m:ctrlPr>
                                    <a:rPr lang="en-US" sz="800" i="1">
                                      <a:latin typeface="Cambria Math" panose="02040503050406030204" pitchFamily="18" charset="0"/>
                                    </a:rPr>
                                  </m:ctrlPr>
                                </m:dPr>
                                <m:e>
                                  <m:sSub>
                                    <m:sSubPr>
                                      <m:ctrlPr>
                                        <a:rPr lang="en-US" sz="800" i="1">
                                          <a:latin typeface="Cambria Math" panose="02040503050406030204" pitchFamily="18" charset="0"/>
                                        </a:rPr>
                                      </m:ctrlPr>
                                    </m:sSubPr>
                                    <m:e>
                                      <m:r>
                                        <a:rPr lang="en-US" sz="800" i="1">
                                          <a:latin typeface="Cambria Math" panose="02040503050406030204" pitchFamily="18" charset="0"/>
                                        </a:rPr>
                                        <m:t>𝑃</m:t>
                                      </m:r>
                                    </m:e>
                                    <m:sub>
                                      <m:r>
                                        <a:rPr lang="en-US" sz="800" i="1">
                                          <a:latin typeface="Cambria Math" panose="02040503050406030204" pitchFamily="18" charset="0"/>
                                        </a:rPr>
                                        <m:t>𝐿</m:t>
                                      </m:r>
                                    </m:sub>
                                  </m:sSub>
                                  <m:r>
                                    <a:rPr lang="en-US" sz="800" i="1">
                                      <a:latin typeface="Cambria Math" panose="02040503050406030204" pitchFamily="18" charset="0"/>
                                    </a:rPr>
                                    <m:t>−</m:t>
                                  </m:r>
                                  <m:sSub>
                                    <m:sSubPr>
                                      <m:ctrlPr>
                                        <a:rPr lang="en-US" sz="800" i="1">
                                          <a:latin typeface="Cambria Math" panose="02040503050406030204" pitchFamily="18" charset="0"/>
                                        </a:rPr>
                                      </m:ctrlPr>
                                    </m:sSubPr>
                                    <m:e>
                                      <m:r>
                                        <a:rPr lang="en-US" sz="800" i="1">
                                          <a:latin typeface="Cambria Math" panose="02040503050406030204" pitchFamily="18" charset="0"/>
                                        </a:rPr>
                                        <m:t>𝑃</m:t>
                                      </m:r>
                                    </m:e>
                                    <m:sub>
                                      <m:r>
                                        <a:rPr lang="en-US" sz="800" i="1">
                                          <a:latin typeface="Cambria Math" panose="02040503050406030204" pitchFamily="18" charset="0"/>
                                        </a:rPr>
                                        <m:t>0</m:t>
                                      </m:r>
                                    </m:sub>
                                  </m:sSub>
                                </m:e>
                              </m:d>
                              <m:r>
                                <a:rPr lang="en-US" sz="800" i="1" smtClean="0">
                                  <a:latin typeface="Cambria Math" panose="02040503050406030204" pitchFamily="18" charset="0"/>
                                </a:rPr>
                                <m:t>𝐻</m:t>
                              </m:r>
                            </m:num>
                            <m:den>
                              <m:r>
                                <a:rPr lang="en-US" sz="800" b="0" i="1" smtClean="0">
                                  <a:latin typeface="Cambria Math" panose="02040503050406030204" pitchFamily="18" charset="0"/>
                                </a:rPr>
                                <m:t>2</m:t>
                              </m:r>
                              <m:sSub>
                                <m:sSubPr>
                                  <m:ctrlPr>
                                    <a:rPr lang="en-US" sz="800" i="1">
                                      <a:latin typeface="Cambria Math" panose="02040503050406030204" pitchFamily="18" charset="0"/>
                                    </a:rPr>
                                  </m:ctrlPr>
                                </m:sSubPr>
                                <m:e>
                                  <m:r>
                                    <a:rPr lang="en-US" sz="800" i="1">
                                      <a:latin typeface="Cambria Math" panose="02040503050406030204" pitchFamily="18" charset="0"/>
                                      <a:ea typeface="Cambria Math" panose="02040503050406030204" pitchFamily="18" charset="0"/>
                                    </a:rPr>
                                    <m:t>𝜇</m:t>
                                  </m:r>
                                  <m:r>
                                    <a:rPr lang="en-US" sz="800" i="1">
                                      <a:latin typeface="Cambria Math" panose="02040503050406030204" pitchFamily="18" charset="0"/>
                                    </a:rPr>
                                    <m:t>𝑍</m:t>
                                  </m:r>
                                </m:e>
                                <m:sub>
                                  <m:r>
                                    <a:rPr lang="en-US" sz="800" i="1">
                                      <a:latin typeface="Cambria Math" panose="02040503050406030204" pitchFamily="18" charset="0"/>
                                    </a:rPr>
                                    <m:t>𝑝</m:t>
                                  </m:r>
                                </m:sub>
                              </m:sSub>
                            </m:den>
                          </m:f>
                        </m:e>
                      </m:d>
                      <m:r>
                        <a:rPr lang="en-US" sz="800" b="0" i="1" smtClean="0">
                          <a:latin typeface="Cambria Math" panose="02040503050406030204" pitchFamily="18" charset="0"/>
                        </a:rPr>
                        <m:t>𝑦</m:t>
                      </m:r>
                      <m:r>
                        <a:rPr lang="en-US" sz="800" b="0" i="1" smtClean="0">
                          <a:latin typeface="Cambria Math" panose="02040503050406030204" pitchFamily="18" charset="0"/>
                        </a:rPr>
                        <m:t>=</m:t>
                      </m:r>
                      <m:sSub>
                        <m:sSubPr>
                          <m:ctrlPr>
                            <a:rPr lang="en-US" sz="800" i="1" smtClean="0">
                              <a:latin typeface="Cambria Math" panose="02040503050406030204" pitchFamily="18" charset="0"/>
                            </a:rPr>
                          </m:ctrlPr>
                        </m:sSubPr>
                        <m:e>
                          <m:r>
                            <a:rPr lang="en-US" sz="800" b="0" i="1" smtClean="0">
                              <a:latin typeface="Cambria Math" panose="02040503050406030204" pitchFamily="18" charset="0"/>
                            </a:rPr>
                            <m:t>𝑉</m:t>
                          </m:r>
                        </m:e>
                        <m:sub>
                          <m:r>
                            <a:rPr lang="en-US" sz="800" b="0" i="1" smtClean="0">
                              <a:latin typeface="Cambria Math" panose="02040503050406030204" pitchFamily="18" charset="0"/>
                            </a:rPr>
                            <m:t>𝑧</m:t>
                          </m:r>
                        </m:sub>
                      </m:sSub>
                    </m:oMath>
                  </m:oMathPara>
                </a14:m>
                <a:endParaRPr lang="en-US" sz="800" dirty="0"/>
              </a:p>
            </p:txBody>
          </p:sp>
        </mc:Choice>
        <mc:Fallback>
          <p:sp>
            <p:nvSpPr>
              <p:cNvPr id="60" name="TextBox 59">
                <a:extLst>
                  <a:ext uri="{FF2B5EF4-FFF2-40B4-BE49-F238E27FC236}">
                    <a16:creationId xmlns:a16="http://schemas.microsoft.com/office/drawing/2014/main" id="{2F3DAB71-B252-DB40-B531-064B50CE6C5D}"/>
                  </a:ext>
                </a:extLst>
              </p:cNvPr>
              <p:cNvSpPr txBox="1">
                <a:spLocks noRot="1" noChangeAspect="1" noMove="1" noResize="1" noEditPoints="1" noAdjustHandles="1" noChangeArrowheads="1" noChangeShapeType="1" noTextEdit="1"/>
              </p:cNvSpPr>
              <p:nvPr/>
            </p:nvSpPr>
            <p:spPr>
              <a:xfrm>
                <a:off x="2242336" y="4918558"/>
                <a:ext cx="2152641" cy="281424"/>
              </a:xfrm>
              <a:prstGeom prst="rect">
                <a:avLst/>
              </a:prstGeom>
              <a:blipFill>
                <a:blip r:embed="rId40"/>
                <a:stretch>
                  <a:fillRect b="-869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5F30AB06-1990-5B4C-9A19-8AB095710AEA}"/>
                  </a:ext>
                </a:extLst>
              </p:cNvPr>
              <p:cNvSpPr txBox="1"/>
              <p:nvPr/>
            </p:nvSpPr>
            <p:spPr>
              <a:xfrm>
                <a:off x="2253758" y="5316383"/>
                <a:ext cx="1746697" cy="27328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sz="800" b="0" i="1" smtClean="0">
                              <a:latin typeface="Cambria Math" panose="02040503050406030204" pitchFamily="18" charset="0"/>
                            </a:rPr>
                          </m:ctrlPr>
                        </m:fPr>
                        <m:num>
                          <m:d>
                            <m:dPr>
                              <m:ctrlPr>
                                <a:rPr lang="en-US" sz="800" b="0" i="1" smtClean="0">
                                  <a:latin typeface="Cambria Math" panose="02040503050406030204" pitchFamily="18" charset="0"/>
                                </a:rPr>
                              </m:ctrlPr>
                            </m:dPr>
                            <m:e>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𝐿</m:t>
                                  </m:r>
                                </m:sub>
                              </m:sSub>
                              <m:r>
                                <a:rPr lang="en-US" sz="800" b="0" i="1" smtClean="0">
                                  <a:latin typeface="Cambria Math" panose="02040503050406030204" pitchFamily="18" charset="0"/>
                                </a:rPr>
                                <m:t>−</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0</m:t>
                                  </m:r>
                                </m:sub>
                              </m:sSub>
                            </m:e>
                          </m:d>
                        </m:num>
                        <m:den>
                          <m:r>
                            <a:rPr lang="en-US" sz="800" b="0" i="1" smtClean="0">
                              <a:latin typeface="Cambria Math" panose="02040503050406030204" pitchFamily="18" charset="0"/>
                            </a:rPr>
                            <m:t>2</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ea typeface="Cambria Math" panose="02040503050406030204" pitchFamily="18" charset="0"/>
                                </a:rPr>
                                <m:t>𝜇</m:t>
                              </m:r>
                              <m:r>
                                <a:rPr lang="en-US" sz="800" b="0" i="1" smtClean="0">
                                  <a:latin typeface="Cambria Math" panose="02040503050406030204" pitchFamily="18" charset="0"/>
                                </a:rPr>
                                <m:t>𝑍</m:t>
                              </m:r>
                            </m:e>
                            <m:sub>
                              <m:r>
                                <a:rPr lang="en-US" sz="800" b="0" i="1" smtClean="0">
                                  <a:latin typeface="Cambria Math" panose="02040503050406030204" pitchFamily="18" charset="0"/>
                                </a:rPr>
                                <m:t>𝑝</m:t>
                              </m:r>
                            </m:sub>
                          </m:sSub>
                        </m:den>
                      </m:f>
                      <m:d>
                        <m:dPr>
                          <m:ctrlPr>
                            <a:rPr lang="en-US" sz="800" b="0" i="1" smtClean="0">
                              <a:latin typeface="Cambria Math" panose="02040503050406030204" pitchFamily="18" charset="0"/>
                            </a:rPr>
                          </m:ctrlPr>
                        </m:dPr>
                        <m:e>
                          <m:sSup>
                            <m:sSupPr>
                              <m:ctrlPr>
                                <a:rPr lang="en-US" sz="800" b="0" i="1" smtClean="0">
                                  <a:latin typeface="Cambria Math" panose="02040503050406030204" pitchFamily="18" charset="0"/>
                                </a:rPr>
                              </m:ctrlPr>
                            </m:sSupPr>
                            <m:e>
                              <m:r>
                                <a:rPr lang="en-US" sz="800" b="0" i="1" smtClean="0">
                                  <a:latin typeface="Cambria Math" panose="02040503050406030204" pitchFamily="18" charset="0"/>
                                </a:rPr>
                                <m:t>𝑦</m:t>
                              </m:r>
                            </m:e>
                            <m:sup>
                              <m:r>
                                <a:rPr lang="en-US" sz="800" b="0" i="1" smtClean="0">
                                  <a:latin typeface="Cambria Math" panose="02040503050406030204" pitchFamily="18" charset="0"/>
                                </a:rPr>
                                <m:t>2</m:t>
                              </m:r>
                            </m:sup>
                          </m:sSup>
                          <m:r>
                            <a:rPr lang="en-US" sz="800" b="0" i="1" smtClean="0">
                              <a:latin typeface="Cambria Math" panose="02040503050406030204" pitchFamily="18" charset="0"/>
                            </a:rPr>
                            <m:t>−</m:t>
                          </m:r>
                          <m:r>
                            <a:rPr lang="en-US" sz="800" b="0" i="1" smtClean="0">
                              <a:latin typeface="Cambria Math" panose="02040503050406030204" pitchFamily="18" charset="0"/>
                            </a:rPr>
                            <m:t>𝐻𝑦</m:t>
                          </m:r>
                        </m:e>
                      </m:d>
                      <m:r>
                        <a:rPr lang="en-US" sz="800" b="0" i="1" smtClean="0">
                          <a:latin typeface="Cambria Math" panose="02040503050406030204" pitchFamily="18" charset="0"/>
                        </a:rPr>
                        <m:t>+</m:t>
                      </m:r>
                      <m:f>
                        <m:fPr>
                          <m:ctrlPr>
                            <a:rPr lang="en-US" sz="800" i="1" smtClean="0">
                              <a:latin typeface="Cambria Math" panose="02040503050406030204" pitchFamily="18" charset="0"/>
                            </a:rPr>
                          </m:ctrlPr>
                        </m:fPr>
                        <m:num>
                          <m:r>
                            <a:rPr lang="en-US" sz="800" b="0" i="1" smtClean="0">
                              <a:latin typeface="Cambria Math" panose="02040503050406030204" pitchFamily="18" charset="0"/>
                            </a:rPr>
                            <m:t>𝑦</m:t>
                          </m:r>
                        </m:num>
                        <m:den>
                          <m:r>
                            <a:rPr lang="en-US" sz="800" b="0" i="1" smtClean="0">
                              <a:latin typeface="Cambria Math" panose="02040503050406030204" pitchFamily="18" charset="0"/>
                            </a:rPr>
                            <m:t>𝐻</m:t>
                          </m:r>
                        </m:den>
                      </m:f>
                      <m:r>
                        <a:rPr lang="en-US" sz="800" b="0" i="1" smtClean="0">
                          <a:latin typeface="Cambria Math" panose="02040503050406030204" pitchFamily="18" charset="0"/>
                        </a:rPr>
                        <m:t>𝑉𝑐𝑜𝑠</m:t>
                      </m:r>
                      <m:d>
                        <m:dPr>
                          <m:ctrlPr>
                            <a:rPr lang="en-US" sz="800" b="0" i="1" smtClean="0">
                              <a:latin typeface="Cambria Math" panose="02040503050406030204" pitchFamily="18" charset="0"/>
                            </a:rPr>
                          </m:ctrlPr>
                        </m:dPr>
                        <m:e>
                          <m:r>
                            <a:rPr lang="en-US" sz="800" b="0" i="1" smtClean="0">
                              <a:latin typeface="Cambria Math" panose="02040503050406030204" pitchFamily="18" charset="0"/>
                              <a:ea typeface="Cambria Math" panose="02040503050406030204" pitchFamily="18" charset="0"/>
                            </a:rPr>
                            <m:t>𝜃</m:t>
                          </m:r>
                        </m:e>
                      </m:d>
                      <m:r>
                        <a:rPr lang="en-US" sz="800" b="0" i="1" smtClean="0">
                          <a:latin typeface="Cambria Math" panose="02040503050406030204" pitchFamily="18" charset="0"/>
                        </a:rPr>
                        <m:t>=</m:t>
                      </m:r>
                      <m:sSub>
                        <m:sSubPr>
                          <m:ctrlPr>
                            <a:rPr lang="en-US" sz="800" i="1" smtClean="0">
                              <a:latin typeface="Cambria Math" panose="02040503050406030204" pitchFamily="18" charset="0"/>
                            </a:rPr>
                          </m:ctrlPr>
                        </m:sSubPr>
                        <m:e>
                          <m:r>
                            <a:rPr lang="en-US" sz="800" b="0" i="1" smtClean="0">
                              <a:latin typeface="Cambria Math" panose="02040503050406030204" pitchFamily="18" charset="0"/>
                            </a:rPr>
                            <m:t>𝑉</m:t>
                          </m:r>
                        </m:e>
                        <m:sub>
                          <m:r>
                            <a:rPr lang="en-US" sz="800" b="0" i="1" smtClean="0">
                              <a:latin typeface="Cambria Math" panose="02040503050406030204" pitchFamily="18" charset="0"/>
                            </a:rPr>
                            <m:t>𝑧</m:t>
                          </m:r>
                        </m:sub>
                      </m:sSub>
                    </m:oMath>
                  </m:oMathPara>
                </a14:m>
                <a:endParaRPr lang="en-US" sz="800" dirty="0"/>
              </a:p>
            </p:txBody>
          </p:sp>
        </mc:Choice>
        <mc:Fallback>
          <p:sp>
            <p:nvSpPr>
              <p:cNvPr id="61" name="TextBox 60">
                <a:extLst>
                  <a:ext uri="{FF2B5EF4-FFF2-40B4-BE49-F238E27FC236}">
                    <a16:creationId xmlns:a16="http://schemas.microsoft.com/office/drawing/2014/main" id="{5F30AB06-1990-5B4C-9A19-8AB095710AEA}"/>
                  </a:ext>
                </a:extLst>
              </p:cNvPr>
              <p:cNvSpPr txBox="1">
                <a:spLocks noRot="1" noChangeAspect="1" noMove="1" noResize="1" noEditPoints="1" noAdjustHandles="1" noChangeArrowheads="1" noChangeShapeType="1" noTextEdit="1"/>
              </p:cNvSpPr>
              <p:nvPr/>
            </p:nvSpPr>
            <p:spPr>
              <a:xfrm>
                <a:off x="2253758" y="5316383"/>
                <a:ext cx="1746697" cy="273280"/>
              </a:xfrm>
              <a:prstGeom prst="rect">
                <a:avLst/>
              </a:prstGeom>
              <a:blipFill>
                <a:blip r:embed="rId41"/>
                <a:stretch>
                  <a:fillRect b="-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4BC41DBA-38AA-334E-8A36-D42FCDF98AA6}"/>
                  </a:ext>
                </a:extLst>
              </p:cNvPr>
              <p:cNvSpPr txBox="1"/>
              <p:nvPr/>
            </p:nvSpPr>
            <p:spPr>
              <a:xfrm>
                <a:off x="2224613" y="5653697"/>
                <a:ext cx="1840889" cy="28142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sz="800" b="0" i="1" smtClean="0">
                              <a:latin typeface="Cambria Math" panose="02040503050406030204" pitchFamily="18" charset="0"/>
                            </a:rPr>
                          </m:ctrlPr>
                        </m:fPr>
                        <m:num>
                          <m:d>
                            <m:dPr>
                              <m:ctrlPr>
                                <a:rPr lang="en-US" sz="800" b="0" i="1" smtClean="0">
                                  <a:latin typeface="Cambria Math" panose="02040503050406030204" pitchFamily="18" charset="0"/>
                                </a:rPr>
                              </m:ctrlPr>
                            </m:dPr>
                            <m:e>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𝐿</m:t>
                                  </m:r>
                                </m:sub>
                              </m:sSub>
                              <m:r>
                                <a:rPr lang="en-US" sz="800" b="0" i="1" smtClean="0">
                                  <a:latin typeface="Cambria Math" panose="02040503050406030204" pitchFamily="18" charset="0"/>
                                </a:rPr>
                                <m:t>−</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0</m:t>
                                  </m:r>
                                </m:sub>
                              </m:sSub>
                            </m:e>
                          </m:d>
                          <m:sSup>
                            <m:sSupPr>
                              <m:ctrlPr>
                                <a:rPr lang="en-US" sz="800" b="0" i="1" smtClean="0">
                                  <a:latin typeface="Cambria Math" panose="02040503050406030204" pitchFamily="18" charset="0"/>
                                </a:rPr>
                              </m:ctrlPr>
                            </m:sSupPr>
                            <m:e>
                              <m:r>
                                <a:rPr lang="en-US" sz="800" b="0" i="1" smtClean="0">
                                  <a:latin typeface="Cambria Math" panose="02040503050406030204" pitchFamily="18" charset="0"/>
                                </a:rPr>
                                <m:t>𝐻</m:t>
                              </m:r>
                            </m:e>
                            <m:sup>
                              <m:r>
                                <a:rPr lang="en-US" sz="800" b="0" i="1" smtClean="0">
                                  <a:latin typeface="Cambria Math" panose="02040503050406030204" pitchFamily="18" charset="0"/>
                                </a:rPr>
                                <m:t>2</m:t>
                              </m:r>
                            </m:sup>
                          </m:sSup>
                        </m:num>
                        <m:den>
                          <m:r>
                            <a:rPr lang="en-US" sz="800" b="0" i="1" smtClean="0">
                              <a:latin typeface="Cambria Math" panose="02040503050406030204" pitchFamily="18" charset="0"/>
                            </a:rPr>
                            <m:t>2</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ea typeface="Cambria Math" panose="02040503050406030204" pitchFamily="18" charset="0"/>
                                </a:rPr>
                                <m:t>𝜇</m:t>
                              </m:r>
                              <m:r>
                                <a:rPr lang="en-US" sz="800" b="0" i="1" smtClean="0">
                                  <a:latin typeface="Cambria Math" panose="02040503050406030204" pitchFamily="18" charset="0"/>
                                </a:rPr>
                                <m:t>𝑍</m:t>
                              </m:r>
                            </m:e>
                            <m:sub>
                              <m:r>
                                <a:rPr lang="en-US" sz="800" b="0" i="1" smtClean="0">
                                  <a:latin typeface="Cambria Math" panose="02040503050406030204" pitchFamily="18" charset="0"/>
                                </a:rPr>
                                <m:t>𝑝</m:t>
                              </m:r>
                            </m:sub>
                          </m:sSub>
                        </m:den>
                      </m:f>
                      <m:d>
                        <m:dPr>
                          <m:ctrlPr>
                            <a:rPr lang="en-US" sz="800" b="0" i="1" smtClean="0">
                              <a:latin typeface="Cambria Math" panose="02040503050406030204" pitchFamily="18" charset="0"/>
                            </a:rPr>
                          </m:ctrlPr>
                        </m:dPr>
                        <m:e>
                          <m:f>
                            <m:fPr>
                              <m:ctrlPr>
                                <a:rPr lang="en-US" sz="800" b="0" i="1" smtClean="0">
                                  <a:latin typeface="Cambria Math" panose="02040503050406030204" pitchFamily="18" charset="0"/>
                                </a:rPr>
                              </m:ctrlPr>
                            </m:fPr>
                            <m:num>
                              <m:sSup>
                                <m:sSupPr>
                                  <m:ctrlPr>
                                    <a:rPr lang="en-US" sz="800" b="0" i="1" smtClean="0">
                                      <a:latin typeface="Cambria Math" panose="02040503050406030204" pitchFamily="18" charset="0"/>
                                    </a:rPr>
                                  </m:ctrlPr>
                                </m:sSupPr>
                                <m:e>
                                  <m:r>
                                    <a:rPr lang="en-US" sz="800" b="0" i="1" smtClean="0">
                                      <a:latin typeface="Cambria Math" panose="02040503050406030204" pitchFamily="18" charset="0"/>
                                    </a:rPr>
                                    <m:t>𝑦</m:t>
                                  </m:r>
                                </m:e>
                                <m:sup>
                                  <m:r>
                                    <a:rPr lang="en-US" sz="800" b="0" i="1" smtClean="0">
                                      <a:latin typeface="Cambria Math" panose="02040503050406030204" pitchFamily="18" charset="0"/>
                                    </a:rPr>
                                    <m:t>2</m:t>
                                  </m:r>
                                </m:sup>
                              </m:sSup>
                            </m:num>
                            <m:den>
                              <m:sSup>
                                <m:sSupPr>
                                  <m:ctrlPr>
                                    <a:rPr lang="en-US" sz="800" b="0" i="1" smtClean="0">
                                      <a:latin typeface="Cambria Math" panose="02040503050406030204" pitchFamily="18" charset="0"/>
                                    </a:rPr>
                                  </m:ctrlPr>
                                </m:sSupPr>
                                <m:e>
                                  <m:r>
                                    <a:rPr lang="en-US" sz="800" b="0" i="1" smtClean="0">
                                      <a:latin typeface="Cambria Math" panose="02040503050406030204" pitchFamily="18" charset="0"/>
                                    </a:rPr>
                                    <m:t>𝐻</m:t>
                                  </m:r>
                                </m:e>
                                <m:sup>
                                  <m:r>
                                    <a:rPr lang="en-US" sz="800" b="0" i="1" smtClean="0">
                                      <a:latin typeface="Cambria Math" panose="02040503050406030204" pitchFamily="18" charset="0"/>
                                    </a:rPr>
                                    <m:t>2</m:t>
                                  </m:r>
                                </m:sup>
                              </m:sSup>
                            </m:den>
                          </m:f>
                          <m:r>
                            <a:rPr lang="en-US" sz="800" b="0" i="1" smtClean="0">
                              <a:latin typeface="Cambria Math" panose="02040503050406030204" pitchFamily="18" charset="0"/>
                            </a:rPr>
                            <m:t>−</m:t>
                          </m:r>
                          <m:f>
                            <m:fPr>
                              <m:ctrlPr>
                                <a:rPr lang="en-US" sz="800" b="0" i="1" smtClean="0">
                                  <a:latin typeface="Cambria Math" panose="02040503050406030204" pitchFamily="18" charset="0"/>
                                </a:rPr>
                              </m:ctrlPr>
                            </m:fPr>
                            <m:num>
                              <m:r>
                                <a:rPr lang="en-US" sz="800" b="0" i="1" smtClean="0">
                                  <a:latin typeface="Cambria Math" panose="02040503050406030204" pitchFamily="18" charset="0"/>
                                </a:rPr>
                                <m:t>𝑦</m:t>
                              </m:r>
                            </m:num>
                            <m:den>
                              <m:r>
                                <a:rPr lang="en-US" sz="800" b="0" i="1" smtClean="0">
                                  <a:latin typeface="Cambria Math" panose="02040503050406030204" pitchFamily="18" charset="0"/>
                                </a:rPr>
                                <m:t>𝐻</m:t>
                              </m:r>
                            </m:den>
                          </m:f>
                        </m:e>
                      </m:d>
                      <m:r>
                        <a:rPr lang="en-US" sz="800" b="0" i="1" smtClean="0">
                          <a:latin typeface="Cambria Math" panose="02040503050406030204" pitchFamily="18" charset="0"/>
                        </a:rPr>
                        <m:t>+</m:t>
                      </m:r>
                      <m:f>
                        <m:fPr>
                          <m:ctrlPr>
                            <a:rPr lang="en-US" sz="800" i="1" smtClean="0">
                              <a:latin typeface="Cambria Math" panose="02040503050406030204" pitchFamily="18" charset="0"/>
                            </a:rPr>
                          </m:ctrlPr>
                        </m:fPr>
                        <m:num>
                          <m:r>
                            <a:rPr lang="en-US" sz="800" b="0" i="1" smtClean="0">
                              <a:latin typeface="Cambria Math" panose="02040503050406030204" pitchFamily="18" charset="0"/>
                            </a:rPr>
                            <m:t>𝑦</m:t>
                          </m:r>
                        </m:num>
                        <m:den>
                          <m:r>
                            <a:rPr lang="en-US" sz="800" b="0" i="1" smtClean="0">
                              <a:latin typeface="Cambria Math" panose="02040503050406030204" pitchFamily="18" charset="0"/>
                            </a:rPr>
                            <m:t>𝐻</m:t>
                          </m:r>
                        </m:den>
                      </m:f>
                      <m:r>
                        <a:rPr lang="en-US" sz="800" b="0" i="1" smtClean="0">
                          <a:latin typeface="Cambria Math" panose="02040503050406030204" pitchFamily="18" charset="0"/>
                        </a:rPr>
                        <m:t>𝑉𝑐𝑜𝑠</m:t>
                      </m:r>
                      <m:d>
                        <m:dPr>
                          <m:ctrlPr>
                            <a:rPr lang="en-US" sz="800" b="0" i="1" smtClean="0">
                              <a:latin typeface="Cambria Math" panose="02040503050406030204" pitchFamily="18" charset="0"/>
                            </a:rPr>
                          </m:ctrlPr>
                        </m:dPr>
                        <m:e>
                          <m:r>
                            <a:rPr lang="en-US" sz="800" b="0" i="1" smtClean="0">
                              <a:latin typeface="Cambria Math" panose="02040503050406030204" pitchFamily="18" charset="0"/>
                              <a:ea typeface="Cambria Math" panose="02040503050406030204" pitchFamily="18" charset="0"/>
                            </a:rPr>
                            <m:t>𝜃</m:t>
                          </m:r>
                        </m:e>
                      </m:d>
                      <m:sSub>
                        <m:sSubPr>
                          <m:ctrlPr>
                            <a:rPr lang="en-US" sz="800" i="1" smtClean="0">
                              <a:latin typeface="Cambria Math" panose="02040503050406030204" pitchFamily="18" charset="0"/>
                            </a:rPr>
                          </m:ctrlPr>
                        </m:sSubPr>
                        <m:e>
                          <m:r>
                            <a:rPr lang="en-US" sz="800" b="0" i="1" smtClean="0">
                              <a:latin typeface="Cambria Math" panose="02040503050406030204" pitchFamily="18" charset="0"/>
                            </a:rPr>
                            <m:t>= </m:t>
                          </m:r>
                          <m:r>
                            <a:rPr lang="en-US" sz="800" b="0" i="1" smtClean="0">
                              <a:latin typeface="Cambria Math" panose="02040503050406030204" pitchFamily="18" charset="0"/>
                            </a:rPr>
                            <m:t>𝑉</m:t>
                          </m:r>
                        </m:e>
                        <m:sub>
                          <m:r>
                            <a:rPr lang="en-US" sz="800" b="0" i="1" smtClean="0">
                              <a:latin typeface="Cambria Math" panose="02040503050406030204" pitchFamily="18" charset="0"/>
                            </a:rPr>
                            <m:t>𝑧</m:t>
                          </m:r>
                        </m:sub>
                      </m:sSub>
                    </m:oMath>
                  </m:oMathPara>
                </a14:m>
                <a:endParaRPr lang="en-US" sz="800" dirty="0"/>
              </a:p>
            </p:txBody>
          </p:sp>
        </mc:Choice>
        <mc:Fallback>
          <p:sp>
            <p:nvSpPr>
              <p:cNvPr id="62" name="TextBox 61">
                <a:extLst>
                  <a:ext uri="{FF2B5EF4-FFF2-40B4-BE49-F238E27FC236}">
                    <a16:creationId xmlns:a16="http://schemas.microsoft.com/office/drawing/2014/main" id="{4BC41DBA-38AA-334E-8A36-D42FCDF98AA6}"/>
                  </a:ext>
                </a:extLst>
              </p:cNvPr>
              <p:cNvSpPr txBox="1">
                <a:spLocks noRot="1" noChangeAspect="1" noMove="1" noResize="1" noEditPoints="1" noAdjustHandles="1" noChangeArrowheads="1" noChangeShapeType="1" noTextEdit="1"/>
              </p:cNvSpPr>
              <p:nvPr/>
            </p:nvSpPr>
            <p:spPr>
              <a:xfrm>
                <a:off x="2224613" y="5653697"/>
                <a:ext cx="1840889" cy="281424"/>
              </a:xfrm>
              <a:prstGeom prst="rect">
                <a:avLst/>
              </a:prstGeom>
              <a:blipFill>
                <a:blip r:embed="rId42"/>
                <a:stretch>
                  <a:fillRect b="-869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A374C05C-5836-924B-83C8-DCCE7E484C7D}"/>
                  </a:ext>
                </a:extLst>
              </p:cNvPr>
              <p:cNvSpPr txBox="1"/>
              <p:nvPr/>
            </p:nvSpPr>
            <p:spPr>
              <a:xfrm>
                <a:off x="2213690" y="5986822"/>
                <a:ext cx="1912318" cy="33605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borderBox>
                        <m:borderBoxPr>
                          <m:ctrlPr>
                            <a:rPr lang="en-US" sz="800" i="1" smtClean="0">
                              <a:latin typeface="Cambria Math" panose="02040503050406030204" pitchFamily="18" charset="0"/>
                            </a:rPr>
                          </m:ctrlPr>
                        </m:borderBoxPr>
                        <m:e>
                          <m:f>
                            <m:fPr>
                              <m:ctrlPr>
                                <a:rPr lang="en-US" sz="800" i="1" smtClean="0">
                                  <a:latin typeface="Cambria Math" panose="02040503050406030204" pitchFamily="18" charset="0"/>
                                </a:rPr>
                              </m:ctrlPr>
                            </m:fPr>
                            <m:num>
                              <m:r>
                                <a:rPr lang="en-US" sz="800" b="0" i="1" smtClean="0">
                                  <a:latin typeface="Cambria Math" panose="02040503050406030204" pitchFamily="18" charset="0"/>
                                </a:rPr>
                                <m:t>𝑦</m:t>
                              </m:r>
                            </m:num>
                            <m:den>
                              <m:r>
                                <a:rPr lang="en-US" sz="800" b="0" i="1" smtClean="0">
                                  <a:latin typeface="Cambria Math" panose="02040503050406030204" pitchFamily="18" charset="0"/>
                                </a:rPr>
                                <m:t>𝐻</m:t>
                              </m:r>
                            </m:den>
                          </m:f>
                          <m:r>
                            <a:rPr lang="en-US" sz="800" b="0" i="1" smtClean="0">
                              <a:latin typeface="Cambria Math" panose="02040503050406030204" pitchFamily="18" charset="0"/>
                            </a:rPr>
                            <m:t>𝑉𝑐𝑜𝑠</m:t>
                          </m:r>
                          <m:d>
                            <m:dPr>
                              <m:ctrlPr>
                                <a:rPr lang="en-US" sz="800" b="0" i="1" smtClean="0">
                                  <a:latin typeface="Cambria Math" panose="02040503050406030204" pitchFamily="18" charset="0"/>
                                </a:rPr>
                              </m:ctrlPr>
                            </m:dPr>
                            <m:e>
                              <m:r>
                                <a:rPr lang="en-US" sz="800" b="0" i="1" smtClean="0">
                                  <a:latin typeface="Cambria Math" panose="02040503050406030204" pitchFamily="18" charset="0"/>
                                  <a:ea typeface="Cambria Math" panose="02040503050406030204" pitchFamily="18" charset="0"/>
                                </a:rPr>
                                <m:t>𝜃</m:t>
                              </m:r>
                            </m:e>
                          </m:d>
                          <m:r>
                            <a:rPr lang="en-US" sz="800" b="0" i="1" smtClean="0">
                              <a:latin typeface="Cambria Math" panose="02040503050406030204" pitchFamily="18" charset="0"/>
                            </a:rPr>
                            <m:t>−</m:t>
                          </m:r>
                          <m:f>
                            <m:fPr>
                              <m:ctrlPr>
                                <a:rPr lang="en-US" sz="800" b="0" i="1" smtClean="0">
                                  <a:latin typeface="Cambria Math" panose="02040503050406030204" pitchFamily="18" charset="0"/>
                                </a:rPr>
                              </m:ctrlPr>
                            </m:fPr>
                            <m:num>
                              <m:d>
                                <m:dPr>
                                  <m:ctrlPr>
                                    <a:rPr lang="en-US" sz="800" b="0" i="1" smtClean="0">
                                      <a:latin typeface="Cambria Math" panose="02040503050406030204" pitchFamily="18" charset="0"/>
                                    </a:rPr>
                                  </m:ctrlPr>
                                </m:dPr>
                                <m:e>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𝐿</m:t>
                                      </m:r>
                                    </m:sub>
                                  </m:sSub>
                                  <m:r>
                                    <a:rPr lang="en-US" sz="800" b="0" i="1" smtClean="0">
                                      <a:latin typeface="Cambria Math" panose="02040503050406030204" pitchFamily="18" charset="0"/>
                                    </a:rPr>
                                    <m:t>−</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0</m:t>
                                      </m:r>
                                    </m:sub>
                                  </m:sSub>
                                </m:e>
                              </m:d>
                              <m:sSup>
                                <m:sSupPr>
                                  <m:ctrlPr>
                                    <a:rPr lang="en-US" sz="800" b="0" i="1" smtClean="0">
                                      <a:latin typeface="Cambria Math" panose="02040503050406030204" pitchFamily="18" charset="0"/>
                                    </a:rPr>
                                  </m:ctrlPr>
                                </m:sSupPr>
                                <m:e>
                                  <m:r>
                                    <a:rPr lang="en-US" sz="800" b="0" i="1" smtClean="0">
                                      <a:latin typeface="Cambria Math" panose="02040503050406030204" pitchFamily="18" charset="0"/>
                                    </a:rPr>
                                    <m:t>𝐻</m:t>
                                  </m:r>
                                </m:e>
                                <m:sup>
                                  <m:r>
                                    <a:rPr lang="en-US" sz="800" b="0" i="1" smtClean="0">
                                      <a:latin typeface="Cambria Math" panose="02040503050406030204" pitchFamily="18" charset="0"/>
                                    </a:rPr>
                                    <m:t>2</m:t>
                                  </m:r>
                                </m:sup>
                              </m:sSup>
                            </m:num>
                            <m:den>
                              <m:r>
                                <a:rPr lang="en-US" sz="800" b="0" i="1" smtClean="0">
                                  <a:latin typeface="Cambria Math" panose="02040503050406030204" pitchFamily="18" charset="0"/>
                                </a:rPr>
                                <m:t>2</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ea typeface="Cambria Math" panose="02040503050406030204" pitchFamily="18" charset="0"/>
                                    </a:rPr>
                                    <m:t>𝜇</m:t>
                                  </m:r>
                                  <m:r>
                                    <a:rPr lang="en-US" sz="800" b="0" i="1" smtClean="0">
                                      <a:latin typeface="Cambria Math" panose="02040503050406030204" pitchFamily="18" charset="0"/>
                                    </a:rPr>
                                    <m:t>𝑍</m:t>
                                  </m:r>
                                </m:e>
                                <m:sub>
                                  <m:r>
                                    <a:rPr lang="en-US" sz="800" b="0" i="1" smtClean="0">
                                      <a:latin typeface="Cambria Math" panose="02040503050406030204" pitchFamily="18" charset="0"/>
                                    </a:rPr>
                                    <m:t>𝑝</m:t>
                                  </m:r>
                                </m:sub>
                              </m:sSub>
                            </m:den>
                          </m:f>
                          <m:d>
                            <m:dPr>
                              <m:ctrlPr>
                                <a:rPr lang="en-US" sz="800" b="0" i="1" smtClean="0">
                                  <a:latin typeface="Cambria Math" panose="02040503050406030204" pitchFamily="18" charset="0"/>
                                </a:rPr>
                              </m:ctrlPr>
                            </m:dPr>
                            <m:e>
                              <m:f>
                                <m:fPr>
                                  <m:ctrlPr>
                                    <a:rPr lang="en-US" sz="800" b="0" i="1" smtClean="0">
                                      <a:latin typeface="Cambria Math" panose="02040503050406030204" pitchFamily="18" charset="0"/>
                                    </a:rPr>
                                  </m:ctrlPr>
                                </m:fPr>
                                <m:num>
                                  <m:r>
                                    <a:rPr lang="en-US" sz="800" b="0" i="1" smtClean="0">
                                      <a:latin typeface="Cambria Math" panose="02040503050406030204" pitchFamily="18" charset="0"/>
                                    </a:rPr>
                                    <m:t>𝑦</m:t>
                                  </m:r>
                                </m:num>
                                <m:den>
                                  <m:r>
                                    <a:rPr lang="en-US" sz="800" b="0" i="1" smtClean="0">
                                      <a:latin typeface="Cambria Math" panose="02040503050406030204" pitchFamily="18" charset="0"/>
                                    </a:rPr>
                                    <m:t>𝐻</m:t>
                                  </m:r>
                                </m:den>
                              </m:f>
                              <m:r>
                                <a:rPr lang="en-US" sz="800" b="0" i="1" smtClean="0">
                                  <a:latin typeface="Cambria Math" panose="02040503050406030204" pitchFamily="18" charset="0"/>
                                </a:rPr>
                                <m:t>−</m:t>
                              </m:r>
                              <m:f>
                                <m:fPr>
                                  <m:ctrlPr>
                                    <a:rPr lang="en-US" sz="800" b="0" i="1" smtClean="0">
                                      <a:latin typeface="Cambria Math" panose="02040503050406030204" pitchFamily="18" charset="0"/>
                                    </a:rPr>
                                  </m:ctrlPr>
                                </m:fPr>
                                <m:num>
                                  <m:sSup>
                                    <m:sSupPr>
                                      <m:ctrlPr>
                                        <a:rPr lang="en-US" sz="800" b="0" i="1" smtClean="0">
                                          <a:latin typeface="Cambria Math" panose="02040503050406030204" pitchFamily="18" charset="0"/>
                                        </a:rPr>
                                      </m:ctrlPr>
                                    </m:sSupPr>
                                    <m:e>
                                      <m:r>
                                        <a:rPr lang="en-US" sz="800" b="0" i="1" smtClean="0">
                                          <a:latin typeface="Cambria Math" panose="02040503050406030204" pitchFamily="18" charset="0"/>
                                        </a:rPr>
                                        <m:t>𝑦</m:t>
                                      </m:r>
                                    </m:e>
                                    <m:sup>
                                      <m:r>
                                        <a:rPr lang="en-US" sz="800" b="0" i="1" smtClean="0">
                                          <a:latin typeface="Cambria Math" panose="02040503050406030204" pitchFamily="18" charset="0"/>
                                        </a:rPr>
                                        <m:t>2</m:t>
                                      </m:r>
                                    </m:sup>
                                  </m:sSup>
                                </m:num>
                                <m:den>
                                  <m:sSup>
                                    <m:sSupPr>
                                      <m:ctrlPr>
                                        <a:rPr lang="en-US" sz="800" b="0" i="1" smtClean="0">
                                          <a:latin typeface="Cambria Math" panose="02040503050406030204" pitchFamily="18" charset="0"/>
                                        </a:rPr>
                                      </m:ctrlPr>
                                    </m:sSupPr>
                                    <m:e>
                                      <m:r>
                                        <a:rPr lang="en-US" sz="800" b="0" i="1" smtClean="0">
                                          <a:latin typeface="Cambria Math" panose="02040503050406030204" pitchFamily="18" charset="0"/>
                                        </a:rPr>
                                        <m:t>𝐻</m:t>
                                      </m:r>
                                    </m:e>
                                    <m:sup>
                                      <m:r>
                                        <a:rPr lang="en-US" sz="800" b="0" i="1" smtClean="0">
                                          <a:latin typeface="Cambria Math" panose="02040503050406030204" pitchFamily="18" charset="0"/>
                                        </a:rPr>
                                        <m:t>2</m:t>
                                      </m:r>
                                    </m:sup>
                                  </m:sSup>
                                </m:den>
                              </m:f>
                            </m:e>
                          </m:d>
                          <m:r>
                            <a:rPr lang="en-US" sz="800" b="0" i="1" smtClean="0">
                              <a:latin typeface="Cambria Math" panose="02040503050406030204" pitchFamily="18" charset="0"/>
                            </a:rPr>
                            <m:t>=</m:t>
                          </m:r>
                          <m:sSub>
                            <m:sSubPr>
                              <m:ctrlPr>
                                <a:rPr lang="en-US" sz="800" i="1" smtClean="0">
                                  <a:latin typeface="Cambria Math" panose="02040503050406030204" pitchFamily="18" charset="0"/>
                                </a:rPr>
                              </m:ctrlPr>
                            </m:sSubPr>
                            <m:e>
                              <m:r>
                                <a:rPr lang="en-US" sz="800" b="0" i="1" smtClean="0">
                                  <a:latin typeface="Cambria Math" panose="02040503050406030204" pitchFamily="18" charset="0"/>
                                </a:rPr>
                                <m:t>𝑉</m:t>
                              </m:r>
                            </m:e>
                            <m:sub>
                              <m:r>
                                <a:rPr lang="en-US" sz="800" b="0" i="1" smtClean="0">
                                  <a:latin typeface="Cambria Math" panose="02040503050406030204" pitchFamily="18" charset="0"/>
                                </a:rPr>
                                <m:t>𝑧</m:t>
                              </m:r>
                            </m:sub>
                          </m:sSub>
                        </m:e>
                      </m:borderBox>
                    </m:oMath>
                  </m:oMathPara>
                </a14:m>
                <a:endParaRPr lang="en-US" sz="800" dirty="0"/>
              </a:p>
            </p:txBody>
          </p:sp>
        </mc:Choice>
        <mc:Fallback>
          <p:sp>
            <p:nvSpPr>
              <p:cNvPr id="63" name="TextBox 62">
                <a:extLst>
                  <a:ext uri="{FF2B5EF4-FFF2-40B4-BE49-F238E27FC236}">
                    <a16:creationId xmlns:a16="http://schemas.microsoft.com/office/drawing/2014/main" id="{A374C05C-5836-924B-83C8-DCCE7E484C7D}"/>
                  </a:ext>
                </a:extLst>
              </p:cNvPr>
              <p:cNvSpPr txBox="1">
                <a:spLocks noRot="1" noChangeAspect="1" noMove="1" noResize="1" noEditPoints="1" noAdjustHandles="1" noChangeArrowheads="1" noChangeShapeType="1" noTextEdit="1"/>
              </p:cNvSpPr>
              <p:nvPr/>
            </p:nvSpPr>
            <p:spPr>
              <a:xfrm>
                <a:off x="2213690" y="5986822"/>
                <a:ext cx="1912318" cy="336054"/>
              </a:xfrm>
              <a:prstGeom prst="rect">
                <a:avLst/>
              </a:prstGeom>
              <a:blipFill>
                <a:blip r:embed="rId4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Rectangle 63">
                <a:extLst>
                  <a:ext uri="{FF2B5EF4-FFF2-40B4-BE49-F238E27FC236}">
                    <a16:creationId xmlns:a16="http://schemas.microsoft.com/office/drawing/2014/main" id="{5641888A-E2A7-9843-9EBB-15A676782278}"/>
                  </a:ext>
                </a:extLst>
              </p:cNvPr>
              <p:cNvSpPr/>
              <p:nvPr/>
            </p:nvSpPr>
            <p:spPr>
              <a:xfrm>
                <a:off x="2537321" y="6281005"/>
                <a:ext cx="1488228" cy="30226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en-US" sz="800" i="1" smtClean="0">
                              <a:latin typeface="Cambria Math" panose="02040503050406030204" pitchFamily="18" charset="0"/>
                            </a:rPr>
                          </m:ctrlPr>
                        </m:fPr>
                        <m:num>
                          <m:r>
                            <a:rPr lang="en-US" sz="800" i="1">
                              <a:latin typeface="Cambria Math" panose="02040503050406030204" pitchFamily="18" charset="0"/>
                            </a:rPr>
                            <m:t>𝑦</m:t>
                          </m:r>
                        </m:num>
                        <m:den>
                          <m:r>
                            <a:rPr lang="en-US" sz="800" i="1">
                              <a:latin typeface="Cambria Math" panose="02040503050406030204" pitchFamily="18" charset="0"/>
                            </a:rPr>
                            <m:t>𝐻</m:t>
                          </m:r>
                        </m:den>
                      </m:f>
                      <m:r>
                        <a:rPr lang="en-US" sz="800" i="1">
                          <a:latin typeface="Cambria Math" panose="02040503050406030204" pitchFamily="18" charset="0"/>
                        </a:rPr>
                        <m:t>𝑉𝑐𝑜𝑠</m:t>
                      </m:r>
                      <m:d>
                        <m:dPr>
                          <m:ctrlPr>
                            <a:rPr lang="en-US" sz="800" i="1">
                              <a:latin typeface="Cambria Math" panose="02040503050406030204" pitchFamily="18" charset="0"/>
                            </a:rPr>
                          </m:ctrlPr>
                        </m:dPr>
                        <m:e>
                          <m:r>
                            <a:rPr lang="en-US" sz="800" i="1">
                              <a:latin typeface="Cambria Math" panose="02040503050406030204" pitchFamily="18" charset="0"/>
                              <a:ea typeface="Cambria Math" panose="02040503050406030204" pitchFamily="18" charset="0"/>
                            </a:rPr>
                            <m:t>𝜃</m:t>
                          </m:r>
                        </m:e>
                      </m:d>
                      <m:r>
                        <a:rPr lang="en-US" sz="800" b="0" i="1" smtClean="0">
                          <a:latin typeface="Cambria Math" panose="02040503050406030204" pitchFamily="18" charset="0"/>
                          <a:ea typeface="Cambria Math" panose="02040503050406030204" pitchFamily="18" charset="0"/>
                        </a:rPr>
                        <m:t> </m:t>
                      </m:r>
                      <m:r>
                        <a:rPr lang="en-US" sz="800" b="0" i="1" smtClean="0">
                          <a:latin typeface="Cambria Math" panose="02040503050406030204" pitchFamily="18" charset="0"/>
                          <a:ea typeface="Cambria Math" panose="02040503050406030204" pitchFamily="18" charset="0"/>
                        </a:rPr>
                        <m:t>𝑖𝑠</m:t>
                      </m:r>
                      <m:r>
                        <a:rPr lang="en-US" sz="800" b="0" i="1" smtClean="0">
                          <a:latin typeface="Cambria Math" panose="02040503050406030204" pitchFamily="18" charset="0"/>
                          <a:ea typeface="Cambria Math" panose="02040503050406030204" pitchFamily="18" charset="0"/>
                        </a:rPr>
                        <m:t> </m:t>
                      </m:r>
                      <m:r>
                        <a:rPr lang="en-US" sz="800" b="0" i="1" smtClean="0">
                          <a:latin typeface="Cambria Math" panose="02040503050406030204" pitchFamily="18" charset="0"/>
                          <a:ea typeface="Cambria Math" panose="02040503050406030204" pitchFamily="18" charset="0"/>
                        </a:rPr>
                        <m:t>𝑑𝑟𝑎𝑔</m:t>
                      </m:r>
                      <m:r>
                        <a:rPr lang="en-US" sz="800" b="0" i="1" smtClean="0">
                          <a:latin typeface="Cambria Math" panose="02040503050406030204" pitchFamily="18" charset="0"/>
                          <a:ea typeface="Cambria Math" panose="02040503050406030204" pitchFamily="18" charset="0"/>
                        </a:rPr>
                        <m:t> </m:t>
                      </m:r>
                      <m:r>
                        <a:rPr lang="en-US" sz="800" b="0" i="1" smtClean="0">
                          <a:latin typeface="Cambria Math" panose="02040503050406030204" pitchFamily="18" charset="0"/>
                          <a:ea typeface="Cambria Math" panose="02040503050406030204" pitchFamily="18" charset="0"/>
                        </a:rPr>
                        <m:t>𝑓𝑙𝑜𝑤</m:t>
                      </m:r>
                      <m:r>
                        <a:rPr lang="en-US" sz="800" b="0" i="1" smtClean="0">
                          <a:latin typeface="Cambria Math" panose="02040503050406030204" pitchFamily="18" charset="0"/>
                          <a:ea typeface="Cambria Math" panose="02040503050406030204" pitchFamily="18" charset="0"/>
                        </a:rPr>
                        <m:t> </m:t>
                      </m:r>
                      <m:r>
                        <a:rPr lang="en-US" sz="800" b="0" i="1" smtClean="0">
                          <a:latin typeface="Cambria Math" panose="02040503050406030204" pitchFamily="18" charset="0"/>
                          <a:ea typeface="Cambria Math" panose="02040503050406030204" pitchFamily="18" charset="0"/>
                        </a:rPr>
                        <m:t>𝑎𝑛𝑑</m:t>
                      </m:r>
                    </m:oMath>
                  </m:oMathPara>
                </a14:m>
                <a:endParaRPr lang="en-US" sz="800" b="0" dirty="0">
                  <a:ea typeface="Cambria Math" panose="02040503050406030204" pitchFamily="18" charset="0"/>
                </a:endParaRPr>
              </a:p>
            </p:txBody>
          </p:sp>
        </mc:Choice>
        <mc:Fallback>
          <p:sp>
            <p:nvSpPr>
              <p:cNvPr id="64" name="Rectangle 63">
                <a:extLst>
                  <a:ext uri="{FF2B5EF4-FFF2-40B4-BE49-F238E27FC236}">
                    <a16:creationId xmlns:a16="http://schemas.microsoft.com/office/drawing/2014/main" id="{5641888A-E2A7-9843-9EBB-15A676782278}"/>
                  </a:ext>
                </a:extLst>
              </p:cNvPr>
              <p:cNvSpPr>
                <a:spLocks noRot="1" noChangeAspect="1" noMove="1" noResize="1" noEditPoints="1" noAdjustHandles="1" noChangeArrowheads="1" noChangeShapeType="1" noTextEdit="1"/>
              </p:cNvSpPr>
              <p:nvPr/>
            </p:nvSpPr>
            <p:spPr>
              <a:xfrm>
                <a:off x="2537321" y="6281005"/>
                <a:ext cx="1488228" cy="302262"/>
              </a:xfrm>
              <a:prstGeom prst="rect">
                <a:avLst/>
              </a:prstGeom>
              <a:blipFill>
                <a:blip r:embed="rId4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5" name="Rectangle 64">
                <a:extLst>
                  <a:ext uri="{FF2B5EF4-FFF2-40B4-BE49-F238E27FC236}">
                    <a16:creationId xmlns:a16="http://schemas.microsoft.com/office/drawing/2014/main" id="{F52A0885-3ADE-FC4F-B63B-66F581243B35}"/>
                  </a:ext>
                </a:extLst>
              </p:cNvPr>
              <p:cNvSpPr/>
              <p:nvPr/>
            </p:nvSpPr>
            <p:spPr>
              <a:xfrm>
                <a:off x="2184213" y="6308978"/>
                <a:ext cx="491481" cy="21544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ea typeface="Cambria Math" panose="02040503050406030204" pitchFamily="18" charset="0"/>
                        </a:rPr>
                        <m:t>𝑤h𝑒𝑟𝑒</m:t>
                      </m:r>
                    </m:oMath>
                  </m:oMathPara>
                </a14:m>
                <a:endParaRPr lang="en-US" sz="800" b="0" dirty="0">
                  <a:ea typeface="Cambria Math" panose="02040503050406030204" pitchFamily="18" charset="0"/>
                </a:endParaRPr>
              </a:p>
            </p:txBody>
          </p:sp>
        </mc:Choice>
        <mc:Fallback>
          <p:sp>
            <p:nvSpPr>
              <p:cNvPr id="65" name="Rectangle 64">
                <a:extLst>
                  <a:ext uri="{FF2B5EF4-FFF2-40B4-BE49-F238E27FC236}">
                    <a16:creationId xmlns:a16="http://schemas.microsoft.com/office/drawing/2014/main" id="{F52A0885-3ADE-FC4F-B63B-66F581243B35}"/>
                  </a:ext>
                </a:extLst>
              </p:cNvPr>
              <p:cNvSpPr>
                <a:spLocks noRot="1" noChangeAspect="1" noMove="1" noResize="1" noEditPoints="1" noAdjustHandles="1" noChangeArrowheads="1" noChangeShapeType="1" noTextEdit="1"/>
              </p:cNvSpPr>
              <p:nvPr/>
            </p:nvSpPr>
            <p:spPr>
              <a:xfrm>
                <a:off x="2184213" y="6308978"/>
                <a:ext cx="491481" cy="215444"/>
              </a:xfrm>
              <a:prstGeom prst="rect">
                <a:avLst/>
              </a:prstGeom>
              <a:blipFill>
                <a:blip r:embed="rId4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Rectangle 67">
                <a:extLst>
                  <a:ext uri="{FF2B5EF4-FFF2-40B4-BE49-F238E27FC236}">
                    <a16:creationId xmlns:a16="http://schemas.microsoft.com/office/drawing/2014/main" id="{0E970F06-24EF-6442-9558-EDEF797D456B}"/>
                  </a:ext>
                </a:extLst>
              </p:cNvPr>
              <p:cNvSpPr/>
              <p:nvPr/>
            </p:nvSpPr>
            <p:spPr>
              <a:xfrm>
                <a:off x="2238702" y="6890838"/>
                <a:ext cx="1022075" cy="369204"/>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sz="800" b="0" i="1" smtClean="0">
                          <a:latin typeface="Cambria Math" panose="02040503050406030204" pitchFamily="18" charset="0"/>
                        </a:rPr>
                        <m:t>𝑄</m:t>
                      </m:r>
                      <m:r>
                        <a:rPr lang="en-US" sz="800" b="0" i="1" smtClean="0">
                          <a:latin typeface="Cambria Math" panose="02040503050406030204" pitchFamily="18" charset="0"/>
                        </a:rPr>
                        <m:t>=</m:t>
                      </m:r>
                      <m:r>
                        <a:rPr lang="en-US" sz="800" b="0" i="1" smtClean="0">
                          <a:latin typeface="Cambria Math" panose="02040503050406030204" pitchFamily="18" charset="0"/>
                        </a:rPr>
                        <m:t>𝑊</m:t>
                      </m:r>
                      <m:nary>
                        <m:naryPr>
                          <m:ctrlPr>
                            <a:rPr lang="en-US" sz="800" b="0" i="1" smtClean="0">
                              <a:latin typeface="Cambria Math" panose="02040503050406030204" pitchFamily="18" charset="0"/>
                            </a:rPr>
                          </m:ctrlPr>
                        </m:naryPr>
                        <m:sub>
                          <m:r>
                            <m:rPr>
                              <m:brk m:alnAt="23"/>
                            </m:rPr>
                            <a:rPr lang="en-US" sz="800" b="0" i="1" smtClean="0">
                              <a:latin typeface="Cambria Math" panose="02040503050406030204" pitchFamily="18" charset="0"/>
                            </a:rPr>
                            <m:t>0</m:t>
                          </m:r>
                        </m:sub>
                        <m:sup>
                          <m:r>
                            <a:rPr lang="en-US" sz="800" b="0" i="1" smtClean="0">
                              <a:latin typeface="Cambria Math" panose="02040503050406030204" pitchFamily="18" charset="0"/>
                            </a:rPr>
                            <m:t>𝐻</m:t>
                          </m:r>
                        </m:sup>
                        <m:e>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𝑉</m:t>
                              </m:r>
                            </m:e>
                            <m:sub>
                              <m:r>
                                <a:rPr lang="en-US" sz="800" b="0" i="1" smtClean="0">
                                  <a:latin typeface="Cambria Math" panose="02040503050406030204" pitchFamily="18" charset="0"/>
                                </a:rPr>
                                <m:t>𝑧</m:t>
                              </m:r>
                            </m:sub>
                          </m:sSub>
                          <m:d>
                            <m:dPr>
                              <m:ctrlPr>
                                <a:rPr lang="en-US" sz="800" b="0" i="1" smtClean="0">
                                  <a:latin typeface="Cambria Math" panose="02040503050406030204" pitchFamily="18" charset="0"/>
                                </a:rPr>
                              </m:ctrlPr>
                            </m:dPr>
                            <m:e>
                              <m:r>
                                <a:rPr lang="en-US" sz="800" b="0" i="1" smtClean="0">
                                  <a:latin typeface="Cambria Math" panose="02040503050406030204" pitchFamily="18" charset="0"/>
                                </a:rPr>
                                <m:t>𝑦</m:t>
                              </m:r>
                            </m:e>
                          </m:d>
                          <m:r>
                            <a:rPr lang="en-US" sz="800" b="0" i="1" smtClean="0">
                              <a:latin typeface="Cambria Math" panose="02040503050406030204" pitchFamily="18" charset="0"/>
                            </a:rPr>
                            <m:t>𝑑𝑦</m:t>
                          </m:r>
                        </m:e>
                      </m:nary>
                    </m:oMath>
                  </m:oMathPara>
                </a14:m>
                <a:endParaRPr lang="en-US" sz="800" dirty="0"/>
              </a:p>
            </p:txBody>
          </p:sp>
        </mc:Choice>
        <mc:Fallback>
          <p:sp>
            <p:nvSpPr>
              <p:cNvPr id="68" name="Rectangle 67">
                <a:extLst>
                  <a:ext uri="{FF2B5EF4-FFF2-40B4-BE49-F238E27FC236}">
                    <a16:creationId xmlns:a16="http://schemas.microsoft.com/office/drawing/2014/main" id="{0E970F06-24EF-6442-9558-EDEF797D456B}"/>
                  </a:ext>
                </a:extLst>
              </p:cNvPr>
              <p:cNvSpPr>
                <a:spLocks noRot="1" noChangeAspect="1" noMove="1" noResize="1" noEditPoints="1" noAdjustHandles="1" noChangeArrowheads="1" noChangeShapeType="1" noTextEdit="1"/>
              </p:cNvSpPr>
              <p:nvPr/>
            </p:nvSpPr>
            <p:spPr>
              <a:xfrm>
                <a:off x="2238702" y="6890838"/>
                <a:ext cx="1022075" cy="369204"/>
              </a:xfrm>
              <a:prstGeom prst="rect">
                <a:avLst/>
              </a:prstGeom>
              <a:blipFill>
                <a:blip r:embed="rId46"/>
                <a:stretch>
                  <a:fillRect l="-1220" t="-120000" b="-180000"/>
                </a:stretch>
              </a:blipFill>
            </p:spPr>
            <p:txBody>
              <a:bodyPr/>
              <a:lstStyle/>
              <a:p>
                <a:r>
                  <a:rPr lang="en-US">
                    <a:noFill/>
                  </a:rPr>
                  <a:t> </a:t>
                </a:r>
              </a:p>
            </p:txBody>
          </p:sp>
        </mc:Fallback>
      </mc:AlternateContent>
      <p:sp>
        <p:nvSpPr>
          <p:cNvPr id="69" name="TextBox 68">
            <a:extLst>
              <a:ext uri="{FF2B5EF4-FFF2-40B4-BE49-F238E27FC236}">
                <a16:creationId xmlns:a16="http://schemas.microsoft.com/office/drawing/2014/main" id="{154F96A7-78A9-454A-9521-709A6AE7DA5D}"/>
              </a:ext>
            </a:extLst>
          </p:cNvPr>
          <p:cNvSpPr txBox="1"/>
          <p:nvPr/>
        </p:nvSpPr>
        <p:spPr>
          <a:xfrm>
            <a:off x="2213689" y="6775950"/>
            <a:ext cx="1725433" cy="215444"/>
          </a:xfrm>
          <a:prstGeom prst="rect">
            <a:avLst/>
          </a:prstGeom>
          <a:noFill/>
        </p:spPr>
        <p:txBody>
          <a:bodyPr wrap="square" rtlCol="0">
            <a:spAutoFit/>
          </a:bodyPr>
          <a:lstStyle/>
          <a:p>
            <a:r>
              <a:rPr lang="en-US" sz="800" b="1" i="1" dirty="0"/>
              <a:t>Flow Rate, Q, inside the Extruder</a:t>
            </a:r>
          </a:p>
        </p:txBody>
      </p:sp>
      <mc:AlternateContent xmlns:mc="http://schemas.openxmlformats.org/markup-compatibility/2006">
        <mc:Choice xmlns:a14="http://schemas.microsoft.com/office/drawing/2010/main" Requires="a14">
          <p:sp>
            <p:nvSpPr>
              <p:cNvPr id="70" name="Rectangle 69">
                <a:extLst>
                  <a:ext uri="{FF2B5EF4-FFF2-40B4-BE49-F238E27FC236}">
                    <a16:creationId xmlns:a16="http://schemas.microsoft.com/office/drawing/2014/main" id="{D938C6D0-42EC-B041-A3F6-40FAB7329C35}"/>
                  </a:ext>
                </a:extLst>
              </p:cNvPr>
              <p:cNvSpPr/>
              <p:nvPr/>
            </p:nvSpPr>
            <p:spPr>
              <a:xfrm>
                <a:off x="2229979" y="7172598"/>
                <a:ext cx="2566600" cy="375167"/>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sz="800" i="1" smtClean="0">
                          <a:latin typeface="Cambria Math" panose="02040503050406030204" pitchFamily="18" charset="0"/>
                        </a:rPr>
                        <m:t>𝑄</m:t>
                      </m:r>
                      <m:r>
                        <a:rPr lang="en-US" sz="800" i="1" smtClean="0">
                          <a:latin typeface="Cambria Math" panose="02040503050406030204" pitchFamily="18" charset="0"/>
                        </a:rPr>
                        <m:t>=</m:t>
                      </m:r>
                      <m:r>
                        <a:rPr lang="en-US" sz="800" i="1" smtClean="0">
                          <a:latin typeface="Cambria Math" panose="02040503050406030204" pitchFamily="18" charset="0"/>
                        </a:rPr>
                        <m:t>𝑊</m:t>
                      </m:r>
                      <m:nary>
                        <m:naryPr>
                          <m:ctrlPr>
                            <a:rPr lang="en-US" sz="800" i="1">
                              <a:latin typeface="Cambria Math" panose="02040503050406030204" pitchFamily="18" charset="0"/>
                            </a:rPr>
                          </m:ctrlPr>
                        </m:naryPr>
                        <m:sub>
                          <m:r>
                            <m:rPr>
                              <m:brk m:alnAt="23"/>
                            </m:rPr>
                            <a:rPr lang="en-US" sz="800" i="1">
                              <a:latin typeface="Cambria Math" panose="02040503050406030204" pitchFamily="18" charset="0"/>
                            </a:rPr>
                            <m:t>0</m:t>
                          </m:r>
                        </m:sub>
                        <m:sup>
                          <m:r>
                            <a:rPr lang="en-US" sz="800" i="1">
                              <a:latin typeface="Cambria Math" panose="02040503050406030204" pitchFamily="18" charset="0"/>
                            </a:rPr>
                            <m:t>𝐻</m:t>
                          </m:r>
                        </m:sup>
                        <m:e>
                          <m:d>
                            <m:dPr>
                              <m:begChr m:val="["/>
                              <m:endChr m:val="]"/>
                              <m:ctrlPr>
                                <a:rPr lang="en-US" sz="800" i="1" smtClean="0">
                                  <a:latin typeface="Cambria Math" panose="02040503050406030204" pitchFamily="18" charset="0"/>
                                </a:rPr>
                              </m:ctrlPr>
                            </m:dPr>
                            <m:e>
                              <m:f>
                                <m:fPr>
                                  <m:ctrlPr>
                                    <a:rPr lang="en-US" sz="800" i="1" smtClean="0">
                                      <a:latin typeface="Cambria Math" panose="02040503050406030204" pitchFamily="18" charset="0"/>
                                    </a:rPr>
                                  </m:ctrlPr>
                                </m:fPr>
                                <m:num>
                                  <m:r>
                                    <a:rPr lang="en-US" sz="800" b="0" i="1" smtClean="0">
                                      <a:latin typeface="Cambria Math" panose="02040503050406030204" pitchFamily="18" charset="0"/>
                                    </a:rPr>
                                    <m:t>𝑦</m:t>
                                  </m:r>
                                </m:num>
                                <m:den>
                                  <m:r>
                                    <a:rPr lang="en-US" sz="800" b="0" i="1" smtClean="0">
                                      <a:latin typeface="Cambria Math" panose="02040503050406030204" pitchFamily="18" charset="0"/>
                                    </a:rPr>
                                    <m:t>𝐻</m:t>
                                  </m:r>
                                </m:den>
                              </m:f>
                              <m:r>
                                <a:rPr lang="en-US" sz="800" b="0" i="1" smtClean="0">
                                  <a:latin typeface="Cambria Math" panose="02040503050406030204" pitchFamily="18" charset="0"/>
                                </a:rPr>
                                <m:t>𝑉𝑐𝑜𝑠</m:t>
                              </m:r>
                              <m:d>
                                <m:dPr>
                                  <m:ctrlPr>
                                    <a:rPr lang="en-US" sz="800" b="0" i="1" smtClean="0">
                                      <a:latin typeface="Cambria Math" panose="02040503050406030204" pitchFamily="18" charset="0"/>
                                    </a:rPr>
                                  </m:ctrlPr>
                                </m:dPr>
                                <m:e>
                                  <m:r>
                                    <a:rPr lang="en-US" sz="800" b="0" i="1" smtClean="0">
                                      <a:latin typeface="Cambria Math" panose="02040503050406030204" pitchFamily="18" charset="0"/>
                                      <a:ea typeface="Cambria Math" panose="02040503050406030204" pitchFamily="18" charset="0"/>
                                    </a:rPr>
                                    <m:t>𝜃</m:t>
                                  </m:r>
                                </m:e>
                              </m:d>
                              <m:r>
                                <a:rPr lang="en-US" sz="800" b="0" i="1" smtClean="0">
                                  <a:latin typeface="Cambria Math" panose="02040503050406030204" pitchFamily="18" charset="0"/>
                                </a:rPr>
                                <m:t>−</m:t>
                              </m:r>
                              <m:f>
                                <m:fPr>
                                  <m:ctrlPr>
                                    <a:rPr lang="en-US" sz="800" b="0" i="1" smtClean="0">
                                      <a:latin typeface="Cambria Math" panose="02040503050406030204" pitchFamily="18" charset="0"/>
                                    </a:rPr>
                                  </m:ctrlPr>
                                </m:fPr>
                                <m:num>
                                  <m:d>
                                    <m:dPr>
                                      <m:ctrlPr>
                                        <a:rPr lang="en-US" sz="800" b="0" i="1" smtClean="0">
                                          <a:latin typeface="Cambria Math" panose="02040503050406030204" pitchFamily="18" charset="0"/>
                                        </a:rPr>
                                      </m:ctrlPr>
                                    </m:dPr>
                                    <m:e>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𝐿</m:t>
                                          </m:r>
                                        </m:sub>
                                      </m:sSub>
                                      <m:r>
                                        <a:rPr lang="en-US" sz="800" b="0" i="1" smtClean="0">
                                          <a:latin typeface="Cambria Math" panose="02040503050406030204" pitchFamily="18" charset="0"/>
                                        </a:rPr>
                                        <m:t>−</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0</m:t>
                                          </m:r>
                                        </m:sub>
                                      </m:sSub>
                                    </m:e>
                                  </m:d>
                                  <m:sSup>
                                    <m:sSupPr>
                                      <m:ctrlPr>
                                        <a:rPr lang="en-US" sz="800" b="0" i="1" smtClean="0">
                                          <a:latin typeface="Cambria Math" panose="02040503050406030204" pitchFamily="18" charset="0"/>
                                        </a:rPr>
                                      </m:ctrlPr>
                                    </m:sSupPr>
                                    <m:e>
                                      <m:r>
                                        <a:rPr lang="en-US" sz="800" b="0" i="1" smtClean="0">
                                          <a:latin typeface="Cambria Math" panose="02040503050406030204" pitchFamily="18" charset="0"/>
                                        </a:rPr>
                                        <m:t>𝐻</m:t>
                                      </m:r>
                                    </m:e>
                                    <m:sup>
                                      <m:r>
                                        <a:rPr lang="en-US" sz="800" b="0" i="1" smtClean="0">
                                          <a:latin typeface="Cambria Math" panose="02040503050406030204" pitchFamily="18" charset="0"/>
                                        </a:rPr>
                                        <m:t>2</m:t>
                                      </m:r>
                                    </m:sup>
                                  </m:sSup>
                                </m:num>
                                <m:den>
                                  <m:r>
                                    <a:rPr lang="en-US" sz="800" b="0" i="1" smtClean="0">
                                      <a:latin typeface="Cambria Math" panose="02040503050406030204" pitchFamily="18" charset="0"/>
                                    </a:rPr>
                                    <m:t>2</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ea typeface="Cambria Math" panose="02040503050406030204" pitchFamily="18" charset="0"/>
                                        </a:rPr>
                                        <m:t>𝜇</m:t>
                                      </m:r>
                                      <m:r>
                                        <a:rPr lang="en-US" sz="800" b="0" i="1" smtClean="0">
                                          <a:latin typeface="Cambria Math" panose="02040503050406030204" pitchFamily="18" charset="0"/>
                                        </a:rPr>
                                        <m:t>𝑍</m:t>
                                      </m:r>
                                    </m:e>
                                    <m:sub>
                                      <m:r>
                                        <a:rPr lang="en-US" sz="800" b="0" i="1" smtClean="0">
                                          <a:latin typeface="Cambria Math" panose="02040503050406030204" pitchFamily="18" charset="0"/>
                                        </a:rPr>
                                        <m:t>𝑝</m:t>
                                      </m:r>
                                    </m:sub>
                                  </m:sSub>
                                </m:den>
                              </m:f>
                              <m:d>
                                <m:dPr>
                                  <m:ctrlPr>
                                    <a:rPr lang="en-US" sz="800" b="0" i="1" smtClean="0">
                                      <a:latin typeface="Cambria Math" panose="02040503050406030204" pitchFamily="18" charset="0"/>
                                    </a:rPr>
                                  </m:ctrlPr>
                                </m:dPr>
                                <m:e>
                                  <m:f>
                                    <m:fPr>
                                      <m:ctrlPr>
                                        <a:rPr lang="en-US" sz="800" b="0" i="1" smtClean="0">
                                          <a:latin typeface="Cambria Math" panose="02040503050406030204" pitchFamily="18" charset="0"/>
                                        </a:rPr>
                                      </m:ctrlPr>
                                    </m:fPr>
                                    <m:num>
                                      <m:r>
                                        <a:rPr lang="en-US" sz="800" b="0" i="1" smtClean="0">
                                          <a:latin typeface="Cambria Math" panose="02040503050406030204" pitchFamily="18" charset="0"/>
                                        </a:rPr>
                                        <m:t>𝑦</m:t>
                                      </m:r>
                                    </m:num>
                                    <m:den>
                                      <m:r>
                                        <a:rPr lang="en-US" sz="800" b="0" i="1" smtClean="0">
                                          <a:latin typeface="Cambria Math" panose="02040503050406030204" pitchFamily="18" charset="0"/>
                                        </a:rPr>
                                        <m:t>𝐻</m:t>
                                      </m:r>
                                    </m:den>
                                  </m:f>
                                  <m:r>
                                    <a:rPr lang="en-US" sz="800" b="0" i="1" smtClean="0">
                                      <a:latin typeface="Cambria Math" panose="02040503050406030204" pitchFamily="18" charset="0"/>
                                    </a:rPr>
                                    <m:t>−</m:t>
                                  </m:r>
                                  <m:f>
                                    <m:fPr>
                                      <m:ctrlPr>
                                        <a:rPr lang="en-US" sz="800" b="0" i="1" smtClean="0">
                                          <a:latin typeface="Cambria Math" panose="02040503050406030204" pitchFamily="18" charset="0"/>
                                        </a:rPr>
                                      </m:ctrlPr>
                                    </m:fPr>
                                    <m:num>
                                      <m:sSup>
                                        <m:sSupPr>
                                          <m:ctrlPr>
                                            <a:rPr lang="en-US" sz="800" b="0" i="1" smtClean="0">
                                              <a:latin typeface="Cambria Math" panose="02040503050406030204" pitchFamily="18" charset="0"/>
                                            </a:rPr>
                                          </m:ctrlPr>
                                        </m:sSupPr>
                                        <m:e>
                                          <m:r>
                                            <a:rPr lang="en-US" sz="800" b="0" i="1" smtClean="0">
                                              <a:latin typeface="Cambria Math" panose="02040503050406030204" pitchFamily="18" charset="0"/>
                                            </a:rPr>
                                            <m:t>𝑦</m:t>
                                          </m:r>
                                        </m:e>
                                        <m:sup>
                                          <m:r>
                                            <a:rPr lang="en-US" sz="800" b="0" i="1" smtClean="0">
                                              <a:latin typeface="Cambria Math" panose="02040503050406030204" pitchFamily="18" charset="0"/>
                                            </a:rPr>
                                            <m:t>2</m:t>
                                          </m:r>
                                        </m:sup>
                                      </m:sSup>
                                    </m:num>
                                    <m:den>
                                      <m:sSup>
                                        <m:sSupPr>
                                          <m:ctrlPr>
                                            <a:rPr lang="en-US" sz="800" b="0" i="1" smtClean="0">
                                              <a:latin typeface="Cambria Math" panose="02040503050406030204" pitchFamily="18" charset="0"/>
                                            </a:rPr>
                                          </m:ctrlPr>
                                        </m:sSupPr>
                                        <m:e>
                                          <m:r>
                                            <a:rPr lang="en-US" sz="800" b="0" i="1" smtClean="0">
                                              <a:latin typeface="Cambria Math" panose="02040503050406030204" pitchFamily="18" charset="0"/>
                                            </a:rPr>
                                            <m:t>𝐻</m:t>
                                          </m:r>
                                        </m:e>
                                        <m:sup>
                                          <m:r>
                                            <a:rPr lang="en-US" sz="800" b="0" i="1" smtClean="0">
                                              <a:latin typeface="Cambria Math" panose="02040503050406030204" pitchFamily="18" charset="0"/>
                                            </a:rPr>
                                            <m:t>2</m:t>
                                          </m:r>
                                        </m:sup>
                                      </m:sSup>
                                    </m:den>
                                  </m:f>
                                </m:e>
                              </m:d>
                            </m:e>
                          </m:d>
                          <m:r>
                            <a:rPr lang="en-US" sz="800" i="1">
                              <a:latin typeface="Cambria Math" panose="02040503050406030204" pitchFamily="18" charset="0"/>
                            </a:rPr>
                            <m:t>𝑑𝑦</m:t>
                          </m:r>
                        </m:e>
                      </m:nary>
                    </m:oMath>
                  </m:oMathPara>
                </a14:m>
                <a:endParaRPr lang="en-US" sz="800" dirty="0"/>
              </a:p>
            </p:txBody>
          </p:sp>
        </mc:Choice>
        <mc:Fallback>
          <p:sp>
            <p:nvSpPr>
              <p:cNvPr id="70" name="Rectangle 69">
                <a:extLst>
                  <a:ext uri="{FF2B5EF4-FFF2-40B4-BE49-F238E27FC236}">
                    <a16:creationId xmlns:a16="http://schemas.microsoft.com/office/drawing/2014/main" id="{D938C6D0-42EC-B041-A3F6-40FAB7329C35}"/>
                  </a:ext>
                </a:extLst>
              </p:cNvPr>
              <p:cNvSpPr>
                <a:spLocks noRot="1" noChangeAspect="1" noMove="1" noResize="1" noEditPoints="1" noAdjustHandles="1" noChangeArrowheads="1" noChangeShapeType="1" noTextEdit="1"/>
              </p:cNvSpPr>
              <p:nvPr/>
            </p:nvSpPr>
            <p:spPr>
              <a:xfrm>
                <a:off x="2229979" y="7172598"/>
                <a:ext cx="2566600" cy="375167"/>
              </a:xfrm>
              <a:prstGeom prst="rect">
                <a:avLst/>
              </a:prstGeom>
              <a:blipFill>
                <a:blip r:embed="rId47"/>
                <a:stretch>
                  <a:fillRect l="-985" t="-120000" b="-18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1" name="Rectangle 70">
                <a:extLst>
                  <a:ext uri="{FF2B5EF4-FFF2-40B4-BE49-F238E27FC236}">
                    <a16:creationId xmlns:a16="http://schemas.microsoft.com/office/drawing/2014/main" id="{D42861F9-919C-9C42-9073-56C94521A6C7}"/>
                  </a:ext>
                </a:extLst>
              </p:cNvPr>
              <p:cNvSpPr/>
              <p:nvPr/>
            </p:nvSpPr>
            <p:spPr>
              <a:xfrm>
                <a:off x="2213689" y="7566978"/>
                <a:ext cx="2407839" cy="374846"/>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sz="800" i="1" smtClean="0">
                          <a:latin typeface="Cambria Math" panose="02040503050406030204" pitchFamily="18" charset="0"/>
                        </a:rPr>
                        <m:t>𝑄</m:t>
                      </m:r>
                      <m:r>
                        <a:rPr lang="en-US" sz="800" i="1" smtClean="0">
                          <a:latin typeface="Cambria Math" panose="02040503050406030204" pitchFamily="18" charset="0"/>
                        </a:rPr>
                        <m:t>=</m:t>
                      </m:r>
                      <m:r>
                        <a:rPr lang="en-US" sz="800" i="1" smtClean="0">
                          <a:latin typeface="Cambria Math" panose="02040503050406030204" pitchFamily="18" charset="0"/>
                        </a:rPr>
                        <m:t>𝑊𝐻</m:t>
                      </m:r>
                      <m:nary>
                        <m:naryPr>
                          <m:ctrlPr>
                            <a:rPr lang="en-US" sz="800" i="1">
                              <a:latin typeface="Cambria Math" panose="02040503050406030204" pitchFamily="18" charset="0"/>
                            </a:rPr>
                          </m:ctrlPr>
                        </m:naryPr>
                        <m:sub>
                          <m:r>
                            <m:rPr>
                              <m:brk m:alnAt="23"/>
                            </m:rPr>
                            <a:rPr lang="en-US" sz="800" i="1">
                              <a:latin typeface="Cambria Math" panose="02040503050406030204" pitchFamily="18" charset="0"/>
                            </a:rPr>
                            <m:t>0</m:t>
                          </m:r>
                        </m:sub>
                        <m:sup>
                          <m:r>
                            <a:rPr lang="en-US" sz="800" b="0" i="1" smtClean="0">
                              <a:latin typeface="Cambria Math" panose="02040503050406030204" pitchFamily="18" charset="0"/>
                            </a:rPr>
                            <m:t>1</m:t>
                          </m:r>
                        </m:sup>
                        <m:e>
                          <m:d>
                            <m:dPr>
                              <m:begChr m:val="["/>
                              <m:endChr m:val="]"/>
                              <m:ctrlPr>
                                <a:rPr lang="en-US" sz="800" i="1" smtClean="0">
                                  <a:latin typeface="Cambria Math" panose="02040503050406030204" pitchFamily="18" charset="0"/>
                                </a:rPr>
                              </m:ctrlPr>
                            </m:dPr>
                            <m:e>
                              <m:r>
                                <a:rPr lang="en-US" sz="800" i="1" smtClean="0">
                                  <a:latin typeface="Cambria Math" panose="02040503050406030204" pitchFamily="18" charset="0"/>
                                  <a:ea typeface="Cambria Math" panose="02040503050406030204" pitchFamily="18" charset="0"/>
                                </a:rPr>
                                <m:t>𝜉</m:t>
                              </m:r>
                              <m:r>
                                <a:rPr lang="en-US" sz="800" b="0" i="1" smtClean="0">
                                  <a:latin typeface="Cambria Math" panose="02040503050406030204" pitchFamily="18" charset="0"/>
                                </a:rPr>
                                <m:t>𝑉𝑐𝑜𝑠</m:t>
                              </m:r>
                              <m:d>
                                <m:dPr>
                                  <m:ctrlPr>
                                    <a:rPr lang="en-US" sz="800" b="0" i="1" smtClean="0">
                                      <a:latin typeface="Cambria Math" panose="02040503050406030204" pitchFamily="18" charset="0"/>
                                    </a:rPr>
                                  </m:ctrlPr>
                                </m:dPr>
                                <m:e>
                                  <m:r>
                                    <a:rPr lang="en-US" sz="800" b="0" i="1" smtClean="0">
                                      <a:latin typeface="Cambria Math" panose="02040503050406030204" pitchFamily="18" charset="0"/>
                                      <a:ea typeface="Cambria Math" panose="02040503050406030204" pitchFamily="18" charset="0"/>
                                    </a:rPr>
                                    <m:t>𝜃</m:t>
                                  </m:r>
                                </m:e>
                              </m:d>
                              <m:r>
                                <a:rPr lang="en-US" sz="800" b="0" i="1" smtClean="0">
                                  <a:latin typeface="Cambria Math" panose="02040503050406030204" pitchFamily="18" charset="0"/>
                                </a:rPr>
                                <m:t>−</m:t>
                              </m:r>
                              <m:f>
                                <m:fPr>
                                  <m:ctrlPr>
                                    <a:rPr lang="en-US" sz="800" b="0" i="1" smtClean="0">
                                      <a:latin typeface="Cambria Math" panose="02040503050406030204" pitchFamily="18" charset="0"/>
                                    </a:rPr>
                                  </m:ctrlPr>
                                </m:fPr>
                                <m:num>
                                  <m:d>
                                    <m:dPr>
                                      <m:ctrlPr>
                                        <a:rPr lang="en-US" sz="800" b="0" i="1" smtClean="0">
                                          <a:latin typeface="Cambria Math" panose="02040503050406030204" pitchFamily="18" charset="0"/>
                                        </a:rPr>
                                      </m:ctrlPr>
                                    </m:dPr>
                                    <m:e>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𝐿</m:t>
                                          </m:r>
                                        </m:sub>
                                      </m:sSub>
                                      <m:r>
                                        <a:rPr lang="en-US" sz="800" b="0" i="1" smtClean="0">
                                          <a:latin typeface="Cambria Math" panose="02040503050406030204" pitchFamily="18" charset="0"/>
                                        </a:rPr>
                                        <m:t>−</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0</m:t>
                                          </m:r>
                                        </m:sub>
                                      </m:sSub>
                                    </m:e>
                                  </m:d>
                                  <m:sSup>
                                    <m:sSupPr>
                                      <m:ctrlPr>
                                        <a:rPr lang="en-US" sz="800" b="0" i="1" smtClean="0">
                                          <a:latin typeface="Cambria Math" panose="02040503050406030204" pitchFamily="18" charset="0"/>
                                        </a:rPr>
                                      </m:ctrlPr>
                                    </m:sSupPr>
                                    <m:e>
                                      <m:r>
                                        <a:rPr lang="en-US" sz="800" b="0" i="1" smtClean="0">
                                          <a:latin typeface="Cambria Math" panose="02040503050406030204" pitchFamily="18" charset="0"/>
                                        </a:rPr>
                                        <m:t>𝐻</m:t>
                                      </m:r>
                                    </m:e>
                                    <m:sup>
                                      <m:r>
                                        <a:rPr lang="en-US" sz="800" b="0" i="1" smtClean="0">
                                          <a:latin typeface="Cambria Math" panose="02040503050406030204" pitchFamily="18" charset="0"/>
                                        </a:rPr>
                                        <m:t>2</m:t>
                                      </m:r>
                                    </m:sup>
                                  </m:sSup>
                                </m:num>
                                <m:den>
                                  <m:r>
                                    <a:rPr lang="en-US" sz="800" b="0" i="1" smtClean="0">
                                      <a:latin typeface="Cambria Math" panose="02040503050406030204" pitchFamily="18" charset="0"/>
                                    </a:rPr>
                                    <m:t>2</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ea typeface="Cambria Math" panose="02040503050406030204" pitchFamily="18" charset="0"/>
                                        </a:rPr>
                                        <m:t>𝜇</m:t>
                                      </m:r>
                                      <m:r>
                                        <a:rPr lang="en-US" sz="800" b="0" i="1" smtClean="0">
                                          <a:latin typeface="Cambria Math" panose="02040503050406030204" pitchFamily="18" charset="0"/>
                                        </a:rPr>
                                        <m:t>𝑍</m:t>
                                      </m:r>
                                    </m:e>
                                    <m:sub>
                                      <m:r>
                                        <a:rPr lang="en-US" sz="800" b="0" i="1" smtClean="0">
                                          <a:latin typeface="Cambria Math" panose="02040503050406030204" pitchFamily="18" charset="0"/>
                                        </a:rPr>
                                        <m:t>𝑝</m:t>
                                      </m:r>
                                    </m:sub>
                                  </m:sSub>
                                </m:den>
                              </m:f>
                              <m:d>
                                <m:dPr>
                                  <m:ctrlPr>
                                    <a:rPr lang="en-US" sz="800" b="0" i="1" smtClean="0">
                                      <a:latin typeface="Cambria Math" panose="02040503050406030204" pitchFamily="18" charset="0"/>
                                    </a:rPr>
                                  </m:ctrlPr>
                                </m:dPr>
                                <m:e>
                                  <m:r>
                                    <a:rPr lang="en-US" sz="800" i="1" smtClean="0">
                                      <a:latin typeface="Cambria Math" panose="02040503050406030204" pitchFamily="18" charset="0"/>
                                      <a:ea typeface="Cambria Math" panose="02040503050406030204" pitchFamily="18" charset="0"/>
                                    </a:rPr>
                                    <m:t>𝜉</m:t>
                                  </m:r>
                                  <m:r>
                                    <a:rPr lang="en-US" sz="800" b="0" i="1" smtClean="0">
                                      <a:latin typeface="Cambria Math" panose="02040503050406030204" pitchFamily="18" charset="0"/>
                                    </a:rPr>
                                    <m:t>−</m:t>
                                  </m:r>
                                  <m:sSup>
                                    <m:sSupPr>
                                      <m:ctrlPr>
                                        <a:rPr lang="en-US" sz="800" b="0" i="1" smtClean="0">
                                          <a:latin typeface="Cambria Math" panose="02040503050406030204" pitchFamily="18" charset="0"/>
                                        </a:rPr>
                                      </m:ctrlPr>
                                    </m:sSupPr>
                                    <m:e>
                                      <m:r>
                                        <a:rPr lang="en-US" sz="800" i="1" smtClean="0">
                                          <a:latin typeface="Cambria Math" panose="02040503050406030204" pitchFamily="18" charset="0"/>
                                          <a:ea typeface="Cambria Math" panose="02040503050406030204" pitchFamily="18" charset="0"/>
                                        </a:rPr>
                                        <m:t>𝜉</m:t>
                                      </m:r>
                                    </m:e>
                                    <m:sup>
                                      <m:r>
                                        <a:rPr lang="en-US" sz="800" b="0" i="1" smtClean="0">
                                          <a:latin typeface="Cambria Math" panose="02040503050406030204" pitchFamily="18" charset="0"/>
                                        </a:rPr>
                                        <m:t>2</m:t>
                                      </m:r>
                                    </m:sup>
                                  </m:sSup>
                                </m:e>
                              </m:d>
                            </m:e>
                          </m:d>
                          <m:r>
                            <a:rPr lang="en-US" sz="800" i="1">
                              <a:latin typeface="Cambria Math" panose="02040503050406030204" pitchFamily="18" charset="0"/>
                            </a:rPr>
                            <m:t>𝑑</m:t>
                          </m:r>
                          <m:r>
                            <a:rPr lang="en-US" sz="800" i="1" smtClean="0">
                              <a:latin typeface="Cambria Math" panose="02040503050406030204" pitchFamily="18" charset="0"/>
                              <a:ea typeface="Cambria Math" panose="02040503050406030204" pitchFamily="18" charset="0"/>
                            </a:rPr>
                            <m:t>𝜉</m:t>
                          </m:r>
                        </m:e>
                      </m:nary>
                    </m:oMath>
                  </m:oMathPara>
                </a14:m>
                <a:endParaRPr lang="en-US" sz="800" dirty="0"/>
              </a:p>
            </p:txBody>
          </p:sp>
        </mc:Choice>
        <mc:Fallback>
          <p:sp>
            <p:nvSpPr>
              <p:cNvPr id="71" name="Rectangle 70">
                <a:extLst>
                  <a:ext uri="{FF2B5EF4-FFF2-40B4-BE49-F238E27FC236}">
                    <a16:creationId xmlns:a16="http://schemas.microsoft.com/office/drawing/2014/main" id="{D42861F9-919C-9C42-9073-56C94521A6C7}"/>
                  </a:ext>
                </a:extLst>
              </p:cNvPr>
              <p:cNvSpPr>
                <a:spLocks noRot="1" noChangeAspect="1" noMove="1" noResize="1" noEditPoints="1" noAdjustHandles="1" noChangeArrowheads="1" noChangeShapeType="1" noTextEdit="1"/>
              </p:cNvSpPr>
              <p:nvPr/>
            </p:nvSpPr>
            <p:spPr>
              <a:xfrm>
                <a:off x="2213689" y="7566978"/>
                <a:ext cx="2407839" cy="374846"/>
              </a:xfrm>
              <a:prstGeom prst="rect">
                <a:avLst/>
              </a:prstGeom>
              <a:blipFill>
                <a:blip r:embed="rId48"/>
                <a:stretch>
                  <a:fillRect t="-116667" b="-18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4" name="Rectangle 73">
                <a:extLst>
                  <a:ext uri="{FF2B5EF4-FFF2-40B4-BE49-F238E27FC236}">
                    <a16:creationId xmlns:a16="http://schemas.microsoft.com/office/drawing/2014/main" id="{15B137B3-95C9-1241-982D-30FC115B52A1}"/>
                  </a:ext>
                </a:extLst>
              </p:cNvPr>
              <p:cNvSpPr/>
              <p:nvPr/>
            </p:nvSpPr>
            <p:spPr>
              <a:xfrm>
                <a:off x="2224613" y="7867885"/>
                <a:ext cx="2397003" cy="373757"/>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sz="800" i="1" smtClean="0">
                          <a:latin typeface="Cambria Math" panose="02040503050406030204" pitchFamily="18" charset="0"/>
                        </a:rPr>
                        <m:t>𝑄</m:t>
                      </m:r>
                      <m:r>
                        <a:rPr lang="en-US" sz="800" i="1" smtClean="0">
                          <a:latin typeface="Cambria Math" panose="02040503050406030204" pitchFamily="18" charset="0"/>
                        </a:rPr>
                        <m:t>=</m:t>
                      </m:r>
                      <m:r>
                        <a:rPr lang="en-US" sz="800" i="1" smtClean="0">
                          <a:latin typeface="Cambria Math" panose="02040503050406030204" pitchFamily="18" charset="0"/>
                        </a:rPr>
                        <m:t>𝑊𝐻</m:t>
                      </m:r>
                      <m:d>
                        <m:dPr>
                          <m:begChr m:val="["/>
                          <m:endChr m:val="]"/>
                          <m:ctrlPr>
                            <a:rPr lang="en-US" sz="800" i="1" smtClean="0">
                              <a:latin typeface="Cambria Math" panose="02040503050406030204" pitchFamily="18" charset="0"/>
                            </a:rPr>
                          </m:ctrlPr>
                        </m:dPr>
                        <m:e>
                          <m:f>
                            <m:fPr>
                              <m:ctrlPr>
                                <a:rPr lang="en-US" sz="800" i="1" smtClean="0">
                                  <a:latin typeface="Cambria Math" panose="02040503050406030204" pitchFamily="18" charset="0"/>
                                </a:rPr>
                              </m:ctrlPr>
                            </m:fPr>
                            <m:num>
                              <m:sSup>
                                <m:sSupPr>
                                  <m:ctrlPr>
                                    <a:rPr lang="en-US" sz="800" i="1" smtClean="0">
                                      <a:latin typeface="Cambria Math" panose="02040503050406030204" pitchFamily="18" charset="0"/>
                                    </a:rPr>
                                  </m:ctrlPr>
                                </m:sSupPr>
                                <m:e>
                                  <m:r>
                                    <a:rPr lang="en-US" sz="800" i="1" smtClean="0">
                                      <a:latin typeface="Cambria Math" panose="02040503050406030204" pitchFamily="18" charset="0"/>
                                      <a:ea typeface="Cambria Math" panose="02040503050406030204" pitchFamily="18" charset="0"/>
                                    </a:rPr>
                                    <m:t>𝜉</m:t>
                                  </m:r>
                                </m:e>
                                <m:sup>
                                  <m:r>
                                    <a:rPr lang="en-US" sz="800" b="0" i="1" smtClean="0">
                                      <a:latin typeface="Cambria Math" panose="02040503050406030204" pitchFamily="18" charset="0"/>
                                    </a:rPr>
                                    <m:t>2</m:t>
                                  </m:r>
                                </m:sup>
                              </m:sSup>
                            </m:num>
                            <m:den>
                              <m:r>
                                <a:rPr lang="en-US" sz="800" b="0" i="1" smtClean="0">
                                  <a:latin typeface="Cambria Math" panose="02040503050406030204" pitchFamily="18" charset="0"/>
                                </a:rPr>
                                <m:t>2</m:t>
                              </m:r>
                            </m:den>
                          </m:f>
                          <m:r>
                            <a:rPr lang="en-US" sz="800" b="0" i="1" smtClean="0">
                              <a:latin typeface="Cambria Math" panose="02040503050406030204" pitchFamily="18" charset="0"/>
                            </a:rPr>
                            <m:t>𝑉𝑐𝑜𝑠</m:t>
                          </m:r>
                          <m:d>
                            <m:dPr>
                              <m:ctrlPr>
                                <a:rPr lang="en-US" sz="800" b="0" i="1" smtClean="0">
                                  <a:latin typeface="Cambria Math" panose="02040503050406030204" pitchFamily="18" charset="0"/>
                                </a:rPr>
                              </m:ctrlPr>
                            </m:dPr>
                            <m:e>
                              <m:r>
                                <a:rPr lang="en-US" sz="800" b="0" i="1" smtClean="0">
                                  <a:latin typeface="Cambria Math" panose="02040503050406030204" pitchFamily="18" charset="0"/>
                                  <a:ea typeface="Cambria Math" panose="02040503050406030204" pitchFamily="18" charset="0"/>
                                </a:rPr>
                                <m:t>𝜃</m:t>
                              </m:r>
                            </m:e>
                          </m:d>
                          <m:r>
                            <a:rPr lang="en-US" sz="800" b="0" i="1" smtClean="0">
                              <a:latin typeface="Cambria Math" panose="02040503050406030204" pitchFamily="18" charset="0"/>
                            </a:rPr>
                            <m:t>−</m:t>
                          </m:r>
                          <m:f>
                            <m:fPr>
                              <m:ctrlPr>
                                <a:rPr lang="en-US" sz="800" b="0" i="1" smtClean="0">
                                  <a:latin typeface="Cambria Math" panose="02040503050406030204" pitchFamily="18" charset="0"/>
                                </a:rPr>
                              </m:ctrlPr>
                            </m:fPr>
                            <m:num>
                              <m:d>
                                <m:dPr>
                                  <m:ctrlPr>
                                    <a:rPr lang="en-US" sz="800" b="0" i="1" smtClean="0">
                                      <a:latin typeface="Cambria Math" panose="02040503050406030204" pitchFamily="18" charset="0"/>
                                    </a:rPr>
                                  </m:ctrlPr>
                                </m:dPr>
                                <m:e>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𝐿</m:t>
                                      </m:r>
                                    </m:sub>
                                  </m:sSub>
                                  <m:r>
                                    <a:rPr lang="en-US" sz="800" b="0" i="1" smtClean="0">
                                      <a:latin typeface="Cambria Math" panose="02040503050406030204" pitchFamily="18" charset="0"/>
                                    </a:rPr>
                                    <m:t>−</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0</m:t>
                                      </m:r>
                                    </m:sub>
                                  </m:sSub>
                                </m:e>
                              </m:d>
                              <m:sSup>
                                <m:sSupPr>
                                  <m:ctrlPr>
                                    <a:rPr lang="en-US" sz="800" b="0" i="1" smtClean="0">
                                      <a:latin typeface="Cambria Math" panose="02040503050406030204" pitchFamily="18" charset="0"/>
                                    </a:rPr>
                                  </m:ctrlPr>
                                </m:sSupPr>
                                <m:e>
                                  <m:r>
                                    <a:rPr lang="en-US" sz="800" b="0" i="1" smtClean="0">
                                      <a:latin typeface="Cambria Math" panose="02040503050406030204" pitchFamily="18" charset="0"/>
                                    </a:rPr>
                                    <m:t>𝐻</m:t>
                                  </m:r>
                                </m:e>
                                <m:sup>
                                  <m:r>
                                    <a:rPr lang="en-US" sz="800" b="0" i="1" smtClean="0">
                                      <a:latin typeface="Cambria Math" panose="02040503050406030204" pitchFamily="18" charset="0"/>
                                    </a:rPr>
                                    <m:t>2</m:t>
                                  </m:r>
                                </m:sup>
                              </m:sSup>
                            </m:num>
                            <m:den>
                              <m:r>
                                <a:rPr lang="en-US" sz="800" b="0" i="1" smtClean="0">
                                  <a:latin typeface="Cambria Math" panose="02040503050406030204" pitchFamily="18" charset="0"/>
                                </a:rPr>
                                <m:t>2</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ea typeface="Cambria Math" panose="02040503050406030204" pitchFamily="18" charset="0"/>
                                    </a:rPr>
                                    <m:t>𝜇</m:t>
                                  </m:r>
                                  <m:r>
                                    <a:rPr lang="en-US" sz="800" b="0" i="1" smtClean="0">
                                      <a:latin typeface="Cambria Math" panose="02040503050406030204" pitchFamily="18" charset="0"/>
                                    </a:rPr>
                                    <m:t>𝑍</m:t>
                                  </m:r>
                                </m:e>
                                <m:sub>
                                  <m:r>
                                    <a:rPr lang="en-US" sz="800" b="0" i="1" smtClean="0">
                                      <a:latin typeface="Cambria Math" panose="02040503050406030204" pitchFamily="18" charset="0"/>
                                    </a:rPr>
                                    <m:t>𝑝</m:t>
                                  </m:r>
                                </m:sub>
                              </m:sSub>
                            </m:den>
                          </m:f>
                          <m:d>
                            <m:dPr>
                              <m:ctrlPr>
                                <a:rPr lang="en-US" sz="800" b="0" i="1" smtClean="0">
                                  <a:latin typeface="Cambria Math" panose="02040503050406030204" pitchFamily="18" charset="0"/>
                                </a:rPr>
                              </m:ctrlPr>
                            </m:dPr>
                            <m:e>
                              <m:f>
                                <m:fPr>
                                  <m:ctrlPr>
                                    <a:rPr lang="en-US" sz="800" i="1" smtClean="0">
                                      <a:latin typeface="Cambria Math" panose="02040503050406030204" pitchFamily="18" charset="0"/>
                                    </a:rPr>
                                  </m:ctrlPr>
                                </m:fPr>
                                <m:num>
                                  <m:sSup>
                                    <m:sSupPr>
                                      <m:ctrlPr>
                                        <a:rPr lang="en-US" sz="800" i="1" smtClean="0">
                                          <a:latin typeface="Cambria Math" panose="02040503050406030204" pitchFamily="18" charset="0"/>
                                        </a:rPr>
                                      </m:ctrlPr>
                                    </m:sSupPr>
                                    <m:e>
                                      <m:r>
                                        <a:rPr lang="en-US" sz="800" i="1" smtClean="0">
                                          <a:latin typeface="Cambria Math" panose="02040503050406030204" pitchFamily="18" charset="0"/>
                                          <a:ea typeface="Cambria Math" panose="02040503050406030204" pitchFamily="18" charset="0"/>
                                        </a:rPr>
                                        <m:t>𝜉</m:t>
                                      </m:r>
                                    </m:e>
                                    <m:sup>
                                      <m:r>
                                        <a:rPr lang="en-US" sz="800" b="0" i="1" smtClean="0">
                                          <a:latin typeface="Cambria Math" panose="02040503050406030204" pitchFamily="18" charset="0"/>
                                        </a:rPr>
                                        <m:t>2</m:t>
                                      </m:r>
                                    </m:sup>
                                  </m:sSup>
                                </m:num>
                                <m:den>
                                  <m:r>
                                    <a:rPr lang="en-US" sz="800" b="0" i="1" smtClean="0">
                                      <a:latin typeface="Cambria Math" panose="02040503050406030204" pitchFamily="18" charset="0"/>
                                    </a:rPr>
                                    <m:t>2</m:t>
                                  </m:r>
                                </m:den>
                              </m:f>
                              <m:r>
                                <a:rPr lang="en-US" sz="800" b="0" i="1" smtClean="0">
                                  <a:latin typeface="Cambria Math" panose="02040503050406030204" pitchFamily="18" charset="0"/>
                                </a:rPr>
                                <m:t>−</m:t>
                              </m:r>
                              <m:f>
                                <m:fPr>
                                  <m:ctrlPr>
                                    <a:rPr lang="en-US" sz="800" i="1" smtClean="0">
                                      <a:latin typeface="Cambria Math" panose="02040503050406030204" pitchFamily="18" charset="0"/>
                                    </a:rPr>
                                  </m:ctrlPr>
                                </m:fPr>
                                <m:num>
                                  <m:sSup>
                                    <m:sSupPr>
                                      <m:ctrlPr>
                                        <a:rPr lang="en-US" sz="800" i="1" smtClean="0">
                                          <a:latin typeface="Cambria Math" panose="02040503050406030204" pitchFamily="18" charset="0"/>
                                        </a:rPr>
                                      </m:ctrlPr>
                                    </m:sSupPr>
                                    <m:e>
                                      <m:r>
                                        <a:rPr lang="en-US" sz="800" i="1" smtClean="0">
                                          <a:latin typeface="Cambria Math" panose="02040503050406030204" pitchFamily="18" charset="0"/>
                                          <a:ea typeface="Cambria Math" panose="02040503050406030204" pitchFamily="18" charset="0"/>
                                        </a:rPr>
                                        <m:t>𝜉</m:t>
                                      </m:r>
                                    </m:e>
                                    <m:sup>
                                      <m:r>
                                        <a:rPr lang="en-US" sz="800" b="0" i="1" smtClean="0">
                                          <a:latin typeface="Cambria Math" panose="02040503050406030204" pitchFamily="18" charset="0"/>
                                          <a:ea typeface="Cambria Math" panose="02040503050406030204" pitchFamily="18" charset="0"/>
                                        </a:rPr>
                                        <m:t>3</m:t>
                                      </m:r>
                                    </m:sup>
                                  </m:sSup>
                                </m:num>
                                <m:den>
                                  <m:r>
                                    <a:rPr lang="en-US" sz="800" b="0" i="1" smtClean="0">
                                      <a:latin typeface="Cambria Math" panose="02040503050406030204" pitchFamily="18" charset="0"/>
                                    </a:rPr>
                                    <m:t>3</m:t>
                                  </m:r>
                                </m:den>
                              </m:f>
                            </m:e>
                          </m:d>
                        </m:e>
                      </m:d>
                      <m:m>
                        <m:mPr>
                          <m:mcs>
                            <m:mc>
                              <m:mcPr>
                                <m:count m:val="1"/>
                                <m:mcJc m:val="center"/>
                              </m:mcPr>
                            </m:mc>
                          </m:mcs>
                          <m:ctrlPr>
                            <a:rPr lang="en-US" sz="800" b="0" i="1" smtClean="0">
                              <a:latin typeface="Cambria Math" panose="02040503050406030204" pitchFamily="18" charset="0"/>
                            </a:rPr>
                          </m:ctrlPr>
                        </m:mPr>
                        <m:mr>
                          <m:e>
                            <m:r>
                              <m:rPr>
                                <m:brk m:alnAt="7"/>
                              </m:rPr>
                              <a:rPr lang="en-US" sz="800" b="0" i="1" smtClean="0">
                                <a:latin typeface="Cambria Math" panose="02040503050406030204" pitchFamily="18" charset="0"/>
                              </a:rPr>
                              <m:t>1</m:t>
                            </m:r>
                          </m:e>
                        </m:mr>
                        <m:mr>
                          <m:e>
                            <m:r>
                              <a:rPr lang="en-US" sz="800" b="0" i="1" smtClean="0">
                                <a:latin typeface="Cambria Math" panose="02040503050406030204" pitchFamily="18" charset="0"/>
                              </a:rPr>
                              <m:t>0</m:t>
                            </m:r>
                          </m:e>
                        </m:mr>
                      </m:m>
                    </m:oMath>
                  </m:oMathPara>
                </a14:m>
                <a:endParaRPr lang="en-US" sz="800" dirty="0"/>
              </a:p>
            </p:txBody>
          </p:sp>
        </mc:Choice>
        <mc:Fallback>
          <p:sp>
            <p:nvSpPr>
              <p:cNvPr id="74" name="Rectangle 73">
                <a:extLst>
                  <a:ext uri="{FF2B5EF4-FFF2-40B4-BE49-F238E27FC236}">
                    <a16:creationId xmlns:a16="http://schemas.microsoft.com/office/drawing/2014/main" id="{15B137B3-95C9-1241-982D-30FC115B52A1}"/>
                  </a:ext>
                </a:extLst>
              </p:cNvPr>
              <p:cNvSpPr>
                <a:spLocks noRot="1" noChangeAspect="1" noMove="1" noResize="1" noEditPoints="1" noAdjustHandles="1" noChangeArrowheads="1" noChangeShapeType="1" noTextEdit="1"/>
              </p:cNvSpPr>
              <p:nvPr/>
            </p:nvSpPr>
            <p:spPr>
              <a:xfrm>
                <a:off x="2224613" y="7867885"/>
                <a:ext cx="2397003" cy="373757"/>
              </a:xfrm>
              <a:prstGeom prst="rect">
                <a:avLst/>
              </a:prstGeom>
              <a:blipFill>
                <a:blip r:embed="rId4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5" name="Rectangle 74">
                <a:extLst>
                  <a:ext uri="{FF2B5EF4-FFF2-40B4-BE49-F238E27FC236}">
                    <a16:creationId xmlns:a16="http://schemas.microsoft.com/office/drawing/2014/main" id="{25DC57FC-3468-3D49-851C-149E55882675}"/>
                  </a:ext>
                </a:extLst>
              </p:cNvPr>
              <p:cNvSpPr/>
              <p:nvPr/>
            </p:nvSpPr>
            <p:spPr>
              <a:xfrm>
                <a:off x="2220672" y="8174601"/>
                <a:ext cx="2152962" cy="373757"/>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sz="800" i="1" smtClean="0">
                          <a:latin typeface="Cambria Math" panose="02040503050406030204" pitchFamily="18" charset="0"/>
                        </a:rPr>
                        <m:t>𝑄</m:t>
                      </m:r>
                      <m:r>
                        <a:rPr lang="en-US" sz="800" i="1" smtClean="0">
                          <a:latin typeface="Cambria Math" panose="02040503050406030204" pitchFamily="18" charset="0"/>
                        </a:rPr>
                        <m:t>=</m:t>
                      </m:r>
                      <m:r>
                        <a:rPr lang="en-US" sz="800" i="1" smtClean="0">
                          <a:latin typeface="Cambria Math" panose="02040503050406030204" pitchFamily="18" charset="0"/>
                        </a:rPr>
                        <m:t>𝑊𝐻</m:t>
                      </m:r>
                      <m:d>
                        <m:dPr>
                          <m:begChr m:val="["/>
                          <m:endChr m:val="]"/>
                          <m:ctrlPr>
                            <a:rPr lang="en-US" sz="800" i="1" smtClean="0">
                              <a:latin typeface="Cambria Math" panose="02040503050406030204" pitchFamily="18" charset="0"/>
                            </a:rPr>
                          </m:ctrlPr>
                        </m:dPr>
                        <m:e>
                          <m:f>
                            <m:fPr>
                              <m:ctrlPr>
                                <a:rPr lang="en-US" sz="800" i="1" smtClean="0">
                                  <a:latin typeface="Cambria Math" panose="02040503050406030204" pitchFamily="18" charset="0"/>
                                </a:rPr>
                              </m:ctrlPr>
                            </m:fPr>
                            <m:num>
                              <m:r>
                                <a:rPr lang="en-US" sz="800" b="0" i="1" smtClean="0">
                                  <a:latin typeface="Cambria Math" panose="02040503050406030204" pitchFamily="18" charset="0"/>
                                </a:rPr>
                                <m:t>𝑉𝑐𝑜𝑠</m:t>
                              </m:r>
                              <m:d>
                                <m:dPr>
                                  <m:ctrlPr>
                                    <a:rPr lang="en-US" sz="800" b="0" i="1" smtClean="0">
                                      <a:latin typeface="Cambria Math" panose="02040503050406030204" pitchFamily="18" charset="0"/>
                                    </a:rPr>
                                  </m:ctrlPr>
                                </m:dPr>
                                <m:e>
                                  <m:r>
                                    <a:rPr lang="en-US" sz="800" b="0" i="1" smtClean="0">
                                      <a:latin typeface="Cambria Math" panose="02040503050406030204" pitchFamily="18" charset="0"/>
                                      <a:ea typeface="Cambria Math" panose="02040503050406030204" pitchFamily="18" charset="0"/>
                                    </a:rPr>
                                    <m:t>𝜃</m:t>
                                  </m:r>
                                </m:e>
                              </m:d>
                            </m:num>
                            <m:den>
                              <m:r>
                                <a:rPr lang="en-US" sz="800" b="0" i="1" smtClean="0">
                                  <a:latin typeface="Cambria Math" panose="02040503050406030204" pitchFamily="18" charset="0"/>
                                </a:rPr>
                                <m:t>2</m:t>
                              </m:r>
                            </m:den>
                          </m:f>
                          <m:r>
                            <a:rPr lang="en-US" sz="800" b="0" i="1" smtClean="0">
                              <a:latin typeface="Cambria Math" panose="02040503050406030204" pitchFamily="18" charset="0"/>
                            </a:rPr>
                            <m:t>− </m:t>
                          </m:r>
                          <m:f>
                            <m:fPr>
                              <m:ctrlPr>
                                <a:rPr lang="en-US" sz="800" b="0" i="1" smtClean="0">
                                  <a:latin typeface="Cambria Math" panose="02040503050406030204" pitchFamily="18" charset="0"/>
                                </a:rPr>
                              </m:ctrlPr>
                            </m:fPr>
                            <m:num>
                              <m:d>
                                <m:dPr>
                                  <m:ctrlPr>
                                    <a:rPr lang="en-US" sz="800" b="0" i="1" smtClean="0">
                                      <a:latin typeface="Cambria Math" panose="02040503050406030204" pitchFamily="18" charset="0"/>
                                    </a:rPr>
                                  </m:ctrlPr>
                                </m:dPr>
                                <m:e>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𝐿</m:t>
                                      </m:r>
                                    </m:sub>
                                  </m:sSub>
                                  <m:r>
                                    <a:rPr lang="en-US" sz="800" b="0" i="1" smtClean="0">
                                      <a:latin typeface="Cambria Math" panose="02040503050406030204" pitchFamily="18" charset="0"/>
                                    </a:rPr>
                                    <m:t>−</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0</m:t>
                                      </m:r>
                                    </m:sub>
                                  </m:sSub>
                                </m:e>
                              </m:d>
                              <m:sSup>
                                <m:sSupPr>
                                  <m:ctrlPr>
                                    <a:rPr lang="en-US" sz="800" b="0" i="1" smtClean="0">
                                      <a:latin typeface="Cambria Math" panose="02040503050406030204" pitchFamily="18" charset="0"/>
                                    </a:rPr>
                                  </m:ctrlPr>
                                </m:sSupPr>
                                <m:e>
                                  <m:r>
                                    <a:rPr lang="en-US" sz="800" b="0" i="1" smtClean="0">
                                      <a:latin typeface="Cambria Math" panose="02040503050406030204" pitchFamily="18" charset="0"/>
                                    </a:rPr>
                                    <m:t>𝐻</m:t>
                                  </m:r>
                                </m:e>
                                <m:sup>
                                  <m:r>
                                    <a:rPr lang="en-US" sz="800" b="0" i="1" smtClean="0">
                                      <a:latin typeface="Cambria Math" panose="02040503050406030204" pitchFamily="18" charset="0"/>
                                    </a:rPr>
                                    <m:t>2</m:t>
                                  </m:r>
                                </m:sup>
                              </m:sSup>
                            </m:num>
                            <m:den>
                              <m:r>
                                <a:rPr lang="en-US" sz="800" b="0" i="1" smtClean="0">
                                  <a:latin typeface="Cambria Math" panose="02040503050406030204" pitchFamily="18" charset="0"/>
                                </a:rPr>
                                <m:t>2</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ea typeface="Cambria Math" panose="02040503050406030204" pitchFamily="18" charset="0"/>
                                    </a:rPr>
                                    <m:t>𝜇</m:t>
                                  </m:r>
                                  <m:r>
                                    <a:rPr lang="en-US" sz="800" b="0" i="1" smtClean="0">
                                      <a:latin typeface="Cambria Math" panose="02040503050406030204" pitchFamily="18" charset="0"/>
                                    </a:rPr>
                                    <m:t>𝑍</m:t>
                                  </m:r>
                                </m:e>
                                <m:sub>
                                  <m:r>
                                    <a:rPr lang="en-US" sz="800" b="0" i="1" smtClean="0">
                                      <a:latin typeface="Cambria Math" panose="02040503050406030204" pitchFamily="18" charset="0"/>
                                    </a:rPr>
                                    <m:t>𝑝</m:t>
                                  </m:r>
                                </m:sub>
                              </m:sSub>
                            </m:den>
                          </m:f>
                          <m:d>
                            <m:dPr>
                              <m:ctrlPr>
                                <a:rPr lang="en-US" sz="800" b="0" i="1" smtClean="0">
                                  <a:latin typeface="Cambria Math" panose="02040503050406030204" pitchFamily="18" charset="0"/>
                                </a:rPr>
                              </m:ctrlPr>
                            </m:dPr>
                            <m:e>
                              <m:f>
                                <m:fPr>
                                  <m:ctrlPr>
                                    <a:rPr lang="en-US" sz="800" i="1" smtClean="0">
                                      <a:latin typeface="Cambria Math" panose="02040503050406030204" pitchFamily="18" charset="0"/>
                                    </a:rPr>
                                  </m:ctrlPr>
                                </m:fPr>
                                <m:num>
                                  <m:r>
                                    <a:rPr lang="en-US" sz="800" b="0" i="1" smtClean="0">
                                      <a:latin typeface="Cambria Math" panose="02040503050406030204" pitchFamily="18" charset="0"/>
                                    </a:rPr>
                                    <m:t>1</m:t>
                                  </m:r>
                                </m:num>
                                <m:den>
                                  <m:r>
                                    <a:rPr lang="en-US" sz="800" b="0" i="1" smtClean="0">
                                      <a:latin typeface="Cambria Math" panose="02040503050406030204" pitchFamily="18" charset="0"/>
                                    </a:rPr>
                                    <m:t>2</m:t>
                                  </m:r>
                                </m:den>
                              </m:f>
                              <m:r>
                                <a:rPr lang="en-US" sz="800" b="0" i="1" smtClean="0">
                                  <a:latin typeface="Cambria Math" panose="02040503050406030204" pitchFamily="18" charset="0"/>
                                </a:rPr>
                                <m:t>−</m:t>
                              </m:r>
                              <m:f>
                                <m:fPr>
                                  <m:ctrlPr>
                                    <a:rPr lang="en-US" sz="800" i="1" smtClean="0">
                                      <a:latin typeface="Cambria Math" panose="02040503050406030204" pitchFamily="18" charset="0"/>
                                    </a:rPr>
                                  </m:ctrlPr>
                                </m:fPr>
                                <m:num>
                                  <m:r>
                                    <a:rPr lang="en-US" sz="800" b="0" i="1" smtClean="0">
                                      <a:latin typeface="Cambria Math" panose="02040503050406030204" pitchFamily="18" charset="0"/>
                                    </a:rPr>
                                    <m:t>1</m:t>
                                  </m:r>
                                </m:num>
                                <m:den>
                                  <m:r>
                                    <a:rPr lang="en-US" sz="800" b="0" i="1" smtClean="0">
                                      <a:latin typeface="Cambria Math" panose="02040503050406030204" pitchFamily="18" charset="0"/>
                                    </a:rPr>
                                    <m:t>3</m:t>
                                  </m:r>
                                </m:den>
                              </m:f>
                            </m:e>
                          </m:d>
                        </m:e>
                      </m:d>
                    </m:oMath>
                  </m:oMathPara>
                </a14:m>
                <a:endParaRPr lang="en-US" sz="800" dirty="0"/>
              </a:p>
            </p:txBody>
          </p:sp>
        </mc:Choice>
        <mc:Fallback>
          <p:sp>
            <p:nvSpPr>
              <p:cNvPr id="75" name="Rectangle 74">
                <a:extLst>
                  <a:ext uri="{FF2B5EF4-FFF2-40B4-BE49-F238E27FC236}">
                    <a16:creationId xmlns:a16="http://schemas.microsoft.com/office/drawing/2014/main" id="{25DC57FC-3468-3D49-851C-149E55882675}"/>
                  </a:ext>
                </a:extLst>
              </p:cNvPr>
              <p:cNvSpPr>
                <a:spLocks noRot="1" noChangeAspect="1" noMove="1" noResize="1" noEditPoints="1" noAdjustHandles="1" noChangeArrowheads="1" noChangeShapeType="1" noTextEdit="1"/>
              </p:cNvSpPr>
              <p:nvPr/>
            </p:nvSpPr>
            <p:spPr>
              <a:xfrm>
                <a:off x="2220672" y="8174601"/>
                <a:ext cx="2152962" cy="373757"/>
              </a:xfrm>
              <a:prstGeom prst="rect">
                <a:avLst/>
              </a:prstGeom>
              <a:blipFill>
                <a:blip r:embed="rId5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7" name="Rectangle 76">
                <a:extLst>
                  <a:ext uri="{FF2B5EF4-FFF2-40B4-BE49-F238E27FC236}">
                    <a16:creationId xmlns:a16="http://schemas.microsoft.com/office/drawing/2014/main" id="{E192571B-2059-CD4F-AF10-A38D665D5C17}"/>
                  </a:ext>
                </a:extLst>
              </p:cNvPr>
              <p:cNvSpPr/>
              <p:nvPr/>
            </p:nvSpPr>
            <p:spPr>
              <a:xfrm>
                <a:off x="2253758" y="8512323"/>
                <a:ext cx="1777281" cy="428387"/>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borderBox>
                        <m:borderBoxPr>
                          <m:ctrlPr>
                            <a:rPr lang="en-US" sz="800" i="1" smtClean="0">
                              <a:latin typeface="Cambria Math" panose="02040503050406030204" pitchFamily="18" charset="0"/>
                            </a:rPr>
                          </m:ctrlPr>
                        </m:borderBoxPr>
                        <m:e>
                          <m:r>
                            <a:rPr lang="en-US" sz="800" i="1" smtClean="0">
                              <a:latin typeface="Cambria Math" panose="02040503050406030204" pitchFamily="18" charset="0"/>
                            </a:rPr>
                            <m:t>𝑄</m:t>
                          </m:r>
                          <m:r>
                            <a:rPr lang="en-US" sz="800" i="1" smtClean="0">
                              <a:latin typeface="Cambria Math" panose="02040503050406030204" pitchFamily="18" charset="0"/>
                            </a:rPr>
                            <m:t>=</m:t>
                          </m:r>
                          <m:f>
                            <m:fPr>
                              <m:ctrlPr>
                                <a:rPr lang="en-US" sz="800" i="1" smtClean="0">
                                  <a:latin typeface="Cambria Math" panose="02040503050406030204" pitchFamily="18" charset="0"/>
                                </a:rPr>
                              </m:ctrlPr>
                            </m:fPr>
                            <m:num>
                              <m:r>
                                <a:rPr lang="en-US" sz="800" b="0" i="1" smtClean="0">
                                  <a:latin typeface="Cambria Math" panose="02040503050406030204" pitchFamily="18" charset="0"/>
                                </a:rPr>
                                <m:t>𝑊𝐻𝑉𝑐𝑜𝑠</m:t>
                              </m:r>
                              <m:d>
                                <m:dPr>
                                  <m:ctrlPr>
                                    <a:rPr lang="en-US" sz="800" b="0" i="1" smtClean="0">
                                      <a:latin typeface="Cambria Math" panose="02040503050406030204" pitchFamily="18" charset="0"/>
                                    </a:rPr>
                                  </m:ctrlPr>
                                </m:dPr>
                                <m:e>
                                  <m:r>
                                    <a:rPr lang="en-US" sz="800" b="0" i="1" smtClean="0">
                                      <a:latin typeface="Cambria Math" panose="02040503050406030204" pitchFamily="18" charset="0"/>
                                      <a:ea typeface="Cambria Math" panose="02040503050406030204" pitchFamily="18" charset="0"/>
                                    </a:rPr>
                                    <m:t>𝜃</m:t>
                                  </m:r>
                                </m:e>
                              </m:d>
                            </m:num>
                            <m:den>
                              <m:r>
                                <a:rPr lang="en-US" sz="800" b="0" i="1" smtClean="0">
                                  <a:latin typeface="Cambria Math" panose="02040503050406030204" pitchFamily="18" charset="0"/>
                                </a:rPr>
                                <m:t>2</m:t>
                              </m:r>
                            </m:den>
                          </m:f>
                          <m:r>
                            <a:rPr lang="en-US" sz="800" b="0" i="1" smtClean="0">
                              <a:latin typeface="Cambria Math" panose="02040503050406030204" pitchFamily="18" charset="0"/>
                            </a:rPr>
                            <m:t>− </m:t>
                          </m:r>
                          <m:f>
                            <m:fPr>
                              <m:ctrlPr>
                                <a:rPr lang="en-US" sz="800" b="0" i="1" smtClean="0">
                                  <a:latin typeface="Cambria Math" panose="02040503050406030204" pitchFamily="18" charset="0"/>
                                </a:rPr>
                              </m:ctrlPr>
                            </m:fPr>
                            <m:num>
                              <m:r>
                                <a:rPr lang="en-US" sz="800" b="0" i="1" smtClean="0">
                                  <a:latin typeface="Cambria Math" panose="02040503050406030204" pitchFamily="18" charset="0"/>
                                </a:rPr>
                                <m:t>𝑊</m:t>
                              </m:r>
                              <m:d>
                                <m:dPr>
                                  <m:ctrlPr>
                                    <a:rPr lang="en-US" sz="800" b="0" i="1" smtClean="0">
                                      <a:latin typeface="Cambria Math" panose="02040503050406030204" pitchFamily="18" charset="0"/>
                                    </a:rPr>
                                  </m:ctrlPr>
                                </m:dPr>
                                <m:e>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𝐿</m:t>
                                      </m:r>
                                    </m:sub>
                                  </m:sSub>
                                  <m:r>
                                    <a:rPr lang="en-US" sz="800" b="0" i="1" smtClean="0">
                                      <a:latin typeface="Cambria Math" panose="02040503050406030204" pitchFamily="18" charset="0"/>
                                    </a:rPr>
                                    <m:t>−</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0</m:t>
                                      </m:r>
                                    </m:sub>
                                  </m:sSub>
                                </m:e>
                              </m:d>
                              <m:sSup>
                                <m:sSupPr>
                                  <m:ctrlPr>
                                    <a:rPr lang="en-US" sz="800" b="0" i="1" smtClean="0">
                                      <a:latin typeface="Cambria Math" panose="02040503050406030204" pitchFamily="18" charset="0"/>
                                    </a:rPr>
                                  </m:ctrlPr>
                                </m:sSupPr>
                                <m:e>
                                  <m:r>
                                    <a:rPr lang="en-US" sz="800" b="0" i="1" smtClean="0">
                                      <a:latin typeface="Cambria Math" panose="02040503050406030204" pitchFamily="18" charset="0"/>
                                    </a:rPr>
                                    <m:t>𝐻</m:t>
                                  </m:r>
                                </m:e>
                                <m:sup>
                                  <m:r>
                                    <a:rPr lang="en-US" sz="800" b="0" i="1" smtClean="0">
                                      <a:latin typeface="Cambria Math" panose="02040503050406030204" pitchFamily="18" charset="0"/>
                                    </a:rPr>
                                    <m:t>3</m:t>
                                  </m:r>
                                </m:sup>
                              </m:sSup>
                            </m:num>
                            <m:den>
                              <m:r>
                                <a:rPr lang="en-US" sz="800" b="0" i="1" smtClean="0">
                                  <a:latin typeface="Cambria Math" panose="02040503050406030204" pitchFamily="18" charset="0"/>
                                </a:rPr>
                                <m:t>12</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ea typeface="Cambria Math" panose="02040503050406030204" pitchFamily="18" charset="0"/>
                                    </a:rPr>
                                    <m:t>𝜇</m:t>
                                  </m:r>
                                  <m:r>
                                    <a:rPr lang="en-US" sz="800" b="0" i="1" smtClean="0">
                                      <a:latin typeface="Cambria Math" panose="02040503050406030204" pitchFamily="18" charset="0"/>
                                    </a:rPr>
                                    <m:t>𝑍</m:t>
                                  </m:r>
                                </m:e>
                                <m:sub>
                                  <m:r>
                                    <a:rPr lang="en-US" sz="800" b="0" i="1" smtClean="0">
                                      <a:latin typeface="Cambria Math" panose="02040503050406030204" pitchFamily="18" charset="0"/>
                                    </a:rPr>
                                    <m:t>𝑝</m:t>
                                  </m:r>
                                </m:sub>
                              </m:sSub>
                            </m:den>
                          </m:f>
                        </m:e>
                      </m:borderBox>
                    </m:oMath>
                  </m:oMathPara>
                </a14:m>
                <a:endParaRPr lang="en-US" sz="800" dirty="0"/>
              </a:p>
            </p:txBody>
          </p:sp>
        </mc:Choice>
        <mc:Fallback>
          <p:sp>
            <p:nvSpPr>
              <p:cNvPr id="77" name="Rectangle 76">
                <a:extLst>
                  <a:ext uri="{FF2B5EF4-FFF2-40B4-BE49-F238E27FC236}">
                    <a16:creationId xmlns:a16="http://schemas.microsoft.com/office/drawing/2014/main" id="{E192571B-2059-CD4F-AF10-A38D665D5C17}"/>
                  </a:ext>
                </a:extLst>
              </p:cNvPr>
              <p:cNvSpPr>
                <a:spLocks noRot="1" noChangeAspect="1" noMove="1" noResize="1" noEditPoints="1" noAdjustHandles="1" noChangeArrowheads="1" noChangeShapeType="1" noTextEdit="1"/>
              </p:cNvSpPr>
              <p:nvPr/>
            </p:nvSpPr>
            <p:spPr>
              <a:xfrm>
                <a:off x="2253758" y="8512323"/>
                <a:ext cx="1777281" cy="428387"/>
              </a:xfrm>
              <a:prstGeom prst="rect">
                <a:avLst/>
              </a:prstGeom>
              <a:blipFill>
                <a:blip r:embed="rId51"/>
                <a:stretch>
                  <a:fillRect/>
                </a:stretch>
              </a:blipFill>
            </p:spPr>
            <p:txBody>
              <a:bodyPr/>
              <a:lstStyle/>
              <a:p>
                <a:r>
                  <a:rPr lang="en-US">
                    <a:noFill/>
                  </a:rPr>
                  <a:t> </a:t>
                </a:r>
              </a:p>
            </p:txBody>
          </p:sp>
        </mc:Fallback>
      </mc:AlternateContent>
      <p:sp>
        <p:nvSpPr>
          <p:cNvPr id="78" name="TextBox 77">
            <a:extLst>
              <a:ext uri="{FF2B5EF4-FFF2-40B4-BE49-F238E27FC236}">
                <a16:creationId xmlns:a16="http://schemas.microsoft.com/office/drawing/2014/main" id="{7B24C3E2-E1F3-804F-A44B-FE84ACA85600}"/>
              </a:ext>
            </a:extLst>
          </p:cNvPr>
          <p:cNvSpPr txBox="1"/>
          <p:nvPr/>
        </p:nvSpPr>
        <p:spPr>
          <a:xfrm>
            <a:off x="2229183" y="8856432"/>
            <a:ext cx="1938102" cy="246221"/>
          </a:xfrm>
          <a:prstGeom prst="rect">
            <a:avLst/>
          </a:prstGeom>
          <a:noFill/>
        </p:spPr>
        <p:txBody>
          <a:bodyPr wrap="square" rtlCol="0">
            <a:spAutoFit/>
          </a:bodyPr>
          <a:lstStyle/>
          <a:p>
            <a:pPr algn="r"/>
            <a:r>
              <a:rPr lang="en-US" sz="1000" b="1" i="1" dirty="0"/>
              <a:t>Drag Flow	Pressure Flow</a:t>
            </a:r>
          </a:p>
        </p:txBody>
      </p:sp>
      <mc:AlternateContent xmlns:mc="http://schemas.openxmlformats.org/markup-compatibility/2006">
        <mc:Choice xmlns:a14="http://schemas.microsoft.com/office/drawing/2010/main" Requires="a14">
          <p:sp>
            <p:nvSpPr>
              <p:cNvPr id="80" name="TextBox 79">
                <a:extLst>
                  <a:ext uri="{FF2B5EF4-FFF2-40B4-BE49-F238E27FC236}">
                    <a16:creationId xmlns:a16="http://schemas.microsoft.com/office/drawing/2014/main" id="{311D0B4A-693A-7B42-9F6F-E6DE9ECFD99F}"/>
                  </a:ext>
                </a:extLst>
              </p:cNvPr>
              <p:cNvSpPr txBox="1"/>
              <p:nvPr/>
            </p:nvSpPr>
            <p:spPr>
              <a:xfrm>
                <a:off x="3906293" y="1782851"/>
                <a:ext cx="1021847" cy="308354"/>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borderBox>
                        <m:borderBoxPr>
                          <m:ctrlPr>
                            <a:rPr lang="en-US" sz="800" b="0" i="1" smtClean="0">
                              <a:latin typeface="Cambria Math" panose="02040503050406030204" pitchFamily="18" charset="0"/>
                              <a:ea typeface="Cambria Math" panose="02040503050406030204" pitchFamily="18" charset="0"/>
                            </a:rPr>
                          </m:ctrlPr>
                        </m:borderBoxPr>
                        <m:e>
                          <m:r>
                            <a:rPr lang="en-US" sz="800" b="0" i="1" smtClean="0">
                              <a:latin typeface="Cambria Math" panose="02040503050406030204" pitchFamily="18" charset="0"/>
                              <a:ea typeface="Cambria Math" panose="02040503050406030204" pitchFamily="18" charset="0"/>
                            </a:rPr>
                            <m:t>𝜇</m:t>
                          </m:r>
                          <m:r>
                            <a:rPr lang="en-US" sz="800" b="0" i="1" smtClean="0">
                              <a:latin typeface="Cambria Math" panose="02040503050406030204" pitchFamily="18" charset="0"/>
                              <a:ea typeface="Cambria Math" panose="02040503050406030204" pitchFamily="18" charset="0"/>
                            </a:rPr>
                            <m:t>=</m:t>
                          </m:r>
                          <m:sSup>
                            <m:sSupPr>
                              <m:ctrlPr>
                                <a:rPr lang="en-US" sz="800" b="0" i="1" smtClean="0">
                                  <a:latin typeface="Cambria Math" panose="02040503050406030204" pitchFamily="18" charset="0"/>
                                  <a:ea typeface="Cambria Math" panose="02040503050406030204" pitchFamily="18" charset="0"/>
                                </a:rPr>
                              </m:ctrlPr>
                            </m:sSupPr>
                            <m:e>
                              <m:r>
                                <a:rPr lang="en-US" sz="800" b="0" i="1" smtClean="0">
                                  <a:latin typeface="Cambria Math" panose="02040503050406030204" pitchFamily="18" charset="0"/>
                                  <a:ea typeface="Cambria Math" panose="02040503050406030204" pitchFamily="18" charset="0"/>
                                </a:rPr>
                                <m:t>𝐾</m:t>
                              </m:r>
                              <m:f>
                                <m:fPr>
                                  <m:ctrlPr>
                                    <a:rPr lang="en-US" sz="800" b="0" i="1" smtClean="0">
                                      <a:latin typeface="Cambria Math" panose="02040503050406030204" pitchFamily="18" charset="0"/>
                                      <a:ea typeface="Cambria Math" panose="02040503050406030204" pitchFamily="18" charset="0"/>
                                    </a:rPr>
                                  </m:ctrlPr>
                                </m:fPr>
                                <m:num>
                                  <m:r>
                                    <a:rPr lang="en-US" sz="800" b="0" i="1" smtClean="0">
                                      <a:latin typeface="Cambria Math" panose="02040503050406030204" pitchFamily="18" charset="0"/>
                                      <a:ea typeface="Cambria Math" panose="02040503050406030204" pitchFamily="18" charset="0"/>
                                    </a:rPr>
                                    <m:t>𝜋</m:t>
                                  </m:r>
                                  <m:r>
                                    <a:rPr lang="en-US" sz="800" b="0" i="1" smtClean="0">
                                      <a:latin typeface="Cambria Math" panose="02040503050406030204" pitchFamily="18" charset="0"/>
                                      <a:ea typeface="Cambria Math" panose="02040503050406030204" pitchFamily="18" charset="0"/>
                                    </a:rPr>
                                    <m:t>𝐷𝑁</m:t>
                                  </m:r>
                                </m:num>
                                <m:den>
                                  <m:r>
                                    <a:rPr lang="en-US" sz="800" b="0" i="1" smtClean="0">
                                      <a:latin typeface="Cambria Math" panose="02040503050406030204" pitchFamily="18" charset="0"/>
                                      <a:ea typeface="Cambria Math" panose="02040503050406030204" pitchFamily="18" charset="0"/>
                                    </a:rPr>
                                    <m:t>𝐻</m:t>
                                  </m:r>
                                </m:den>
                              </m:f>
                            </m:e>
                            <m:sup>
                              <m:r>
                                <a:rPr lang="en-US" sz="800" b="0" i="1" smtClean="0">
                                  <a:latin typeface="Cambria Math" panose="02040503050406030204" pitchFamily="18" charset="0"/>
                                  <a:ea typeface="Cambria Math" panose="02040503050406030204" pitchFamily="18" charset="0"/>
                                </a:rPr>
                                <m:t>𝑛</m:t>
                              </m:r>
                              <m:r>
                                <a:rPr lang="en-US" sz="800" b="0" i="1" smtClean="0">
                                  <a:latin typeface="Cambria Math" panose="02040503050406030204" pitchFamily="18" charset="0"/>
                                  <a:ea typeface="Cambria Math" panose="02040503050406030204" pitchFamily="18" charset="0"/>
                                </a:rPr>
                                <m:t>−1</m:t>
                              </m:r>
                            </m:sup>
                          </m:sSup>
                        </m:e>
                      </m:borderBox>
                    </m:oMath>
                  </m:oMathPara>
                </a14:m>
                <a:endParaRPr lang="en-US" sz="800" dirty="0"/>
              </a:p>
            </p:txBody>
          </p:sp>
        </mc:Choice>
        <mc:Fallback>
          <p:sp>
            <p:nvSpPr>
              <p:cNvPr id="80" name="TextBox 79">
                <a:extLst>
                  <a:ext uri="{FF2B5EF4-FFF2-40B4-BE49-F238E27FC236}">
                    <a16:creationId xmlns:a16="http://schemas.microsoft.com/office/drawing/2014/main" id="{311D0B4A-693A-7B42-9F6F-E6DE9ECFD99F}"/>
                  </a:ext>
                </a:extLst>
              </p:cNvPr>
              <p:cNvSpPr txBox="1">
                <a:spLocks noRot="1" noChangeAspect="1" noMove="1" noResize="1" noEditPoints="1" noAdjustHandles="1" noChangeArrowheads="1" noChangeShapeType="1" noTextEdit="1"/>
              </p:cNvSpPr>
              <p:nvPr/>
            </p:nvSpPr>
            <p:spPr>
              <a:xfrm>
                <a:off x="3906293" y="1782851"/>
                <a:ext cx="1021847" cy="308354"/>
              </a:xfrm>
              <a:prstGeom prst="rect">
                <a:avLst/>
              </a:prstGeom>
              <a:blipFill>
                <a:blip r:embed="rId52"/>
                <a:stretch>
                  <a:fillRect l="-1235"/>
                </a:stretch>
              </a:blipFill>
            </p:spPr>
            <p:txBody>
              <a:bodyPr/>
              <a:lstStyle/>
              <a:p>
                <a:r>
                  <a:rPr lang="en-US">
                    <a:noFill/>
                  </a:rPr>
                  <a:t> </a:t>
                </a:r>
              </a:p>
            </p:txBody>
          </p:sp>
        </mc:Fallback>
      </mc:AlternateContent>
      <p:sp>
        <p:nvSpPr>
          <p:cNvPr id="81" name="TextBox 80">
            <a:extLst>
              <a:ext uri="{FF2B5EF4-FFF2-40B4-BE49-F238E27FC236}">
                <a16:creationId xmlns:a16="http://schemas.microsoft.com/office/drawing/2014/main" id="{B484D224-3848-BD4B-80AC-EF5890B0905F}"/>
              </a:ext>
            </a:extLst>
          </p:cNvPr>
          <p:cNvSpPr txBox="1"/>
          <p:nvPr/>
        </p:nvSpPr>
        <p:spPr>
          <a:xfrm>
            <a:off x="3810181" y="1564423"/>
            <a:ext cx="1902865" cy="215444"/>
          </a:xfrm>
          <a:prstGeom prst="rect">
            <a:avLst/>
          </a:prstGeom>
          <a:noFill/>
        </p:spPr>
        <p:txBody>
          <a:bodyPr wrap="square" rtlCol="0">
            <a:spAutoFit/>
          </a:bodyPr>
          <a:lstStyle/>
          <a:p>
            <a:r>
              <a:rPr lang="en-US" sz="800" b="1" i="1" dirty="0"/>
              <a:t>Apparent Viscosity inside an Extruder</a:t>
            </a:r>
          </a:p>
        </p:txBody>
      </p:sp>
      <p:sp>
        <p:nvSpPr>
          <p:cNvPr id="82" name="TextBox 81">
            <a:extLst>
              <a:ext uri="{FF2B5EF4-FFF2-40B4-BE49-F238E27FC236}">
                <a16:creationId xmlns:a16="http://schemas.microsoft.com/office/drawing/2014/main" id="{991FF277-573C-D845-8886-DE08C2122AC4}"/>
              </a:ext>
            </a:extLst>
          </p:cNvPr>
          <p:cNvSpPr txBox="1"/>
          <p:nvPr/>
        </p:nvSpPr>
        <p:spPr>
          <a:xfrm>
            <a:off x="3807149" y="2121894"/>
            <a:ext cx="1902865" cy="215444"/>
          </a:xfrm>
          <a:prstGeom prst="rect">
            <a:avLst/>
          </a:prstGeom>
          <a:noFill/>
        </p:spPr>
        <p:txBody>
          <a:bodyPr wrap="square" rtlCol="0">
            <a:spAutoFit/>
          </a:bodyPr>
          <a:lstStyle/>
          <a:p>
            <a:r>
              <a:rPr lang="en-US" sz="800" b="1" i="1" dirty="0"/>
              <a:t>Flow Rate, Q</a:t>
            </a:r>
            <a:r>
              <a:rPr lang="en-US" sz="800" b="1" i="1" baseline="-25000" dirty="0"/>
              <a:t>D</a:t>
            </a:r>
            <a:r>
              <a:rPr lang="en-US" sz="800" b="1" i="1" dirty="0"/>
              <a:t>, within the Die</a:t>
            </a:r>
          </a:p>
        </p:txBody>
      </p:sp>
      <mc:AlternateContent xmlns:mc="http://schemas.openxmlformats.org/markup-compatibility/2006">
        <mc:Choice xmlns:a14="http://schemas.microsoft.com/office/drawing/2010/main" Requires="a14">
          <p:sp>
            <p:nvSpPr>
              <p:cNvPr id="83" name="Rectangle 82">
                <a:extLst>
                  <a:ext uri="{FF2B5EF4-FFF2-40B4-BE49-F238E27FC236}">
                    <a16:creationId xmlns:a16="http://schemas.microsoft.com/office/drawing/2014/main" id="{7C193FC2-2969-C540-9187-DCE326CA0D6D}"/>
                  </a:ext>
                </a:extLst>
              </p:cNvPr>
              <p:cNvSpPr/>
              <p:nvPr/>
            </p:nvSpPr>
            <p:spPr>
              <a:xfrm>
                <a:off x="3807149" y="2342289"/>
                <a:ext cx="880626" cy="344453"/>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sz="800" b="0" i="1" smtClean="0">
                          <a:latin typeface="Cambria Math" panose="02040503050406030204" pitchFamily="18" charset="0"/>
                        </a:rPr>
                        <m:t>𝑄</m:t>
                      </m:r>
                      <m:r>
                        <a:rPr lang="en-US" sz="800" b="0" i="1" smtClean="0">
                          <a:latin typeface="Cambria Math" panose="02040503050406030204" pitchFamily="18" charset="0"/>
                        </a:rPr>
                        <m:t>= </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𝐾</m:t>
                          </m:r>
                        </m:e>
                        <m:sub>
                          <m:r>
                            <a:rPr lang="en-US" sz="800" b="0" i="1" smtClean="0">
                              <a:latin typeface="Cambria Math" panose="02040503050406030204" pitchFamily="18" charset="0"/>
                            </a:rPr>
                            <m:t>𝐷𝑖𝑒</m:t>
                          </m:r>
                        </m:sub>
                      </m:sSub>
                      <m:f>
                        <m:fPr>
                          <m:ctrlPr>
                            <a:rPr lang="en-US" sz="800" b="0" i="1" smtClean="0">
                              <a:latin typeface="Cambria Math" panose="02040503050406030204" pitchFamily="18" charset="0"/>
                            </a:rPr>
                          </m:ctrlPr>
                        </m:fPr>
                        <m:num>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m:t>
                              </m:r>
                              <m:r>
                                <a:rPr lang="en-US" sz="800" b="0" i="1" smtClean="0">
                                  <a:latin typeface="Cambria Math" panose="02040503050406030204" pitchFamily="18" charset="0"/>
                                </a:rPr>
                                <m:t>𝑃</m:t>
                              </m:r>
                            </m:e>
                            <m:sub>
                              <m:r>
                                <a:rPr lang="en-US" sz="800" b="0" i="1" smtClean="0">
                                  <a:latin typeface="Cambria Math" panose="02040503050406030204" pitchFamily="18" charset="0"/>
                                </a:rPr>
                                <m:t>𝐷𝑖𝑒</m:t>
                              </m:r>
                            </m:sub>
                          </m:sSub>
                        </m:num>
                        <m:den>
                          <m:sSub>
                            <m:sSubPr>
                              <m:ctrlPr>
                                <a:rPr lang="en-US" sz="800" b="0" i="1" smtClean="0">
                                  <a:latin typeface="Cambria Math" panose="02040503050406030204" pitchFamily="18" charset="0"/>
                                </a:rPr>
                              </m:ctrlPr>
                            </m:sSubPr>
                            <m:e>
                              <m:r>
                                <a:rPr lang="en-US" sz="800" b="0" i="1" smtClean="0">
                                  <a:latin typeface="Cambria Math" panose="02040503050406030204" pitchFamily="18" charset="0"/>
                                  <a:ea typeface="Cambria Math" panose="02040503050406030204" pitchFamily="18" charset="0"/>
                                </a:rPr>
                                <m:t>𝜇</m:t>
                              </m:r>
                            </m:e>
                            <m:sub>
                              <m:r>
                                <a:rPr lang="en-US" sz="800" b="0" i="1" smtClean="0">
                                  <a:latin typeface="Cambria Math" panose="02040503050406030204" pitchFamily="18" charset="0"/>
                                </a:rPr>
                                <m:t>𝑑</m:t>
                              </m:r>
                            </m:sub>
                          </m:sSub>
                        </m:den>
                      </m:f>
                    </m:oMath>
                  </m:oMathPara>
                </a14:m>
                <a:endParaRPr lang="en-US" sz="800" dirty="0"/>
              </a:p>
            </p:txBody>
          </p:sp>
        </mc:Choice>
        <mc:Fallback>
          <p:sp>
            <p:nvSpPr>
              <p:cNvPr id="83" name="Rectangle 82">
                <a:extLst>
                  <a:ext uri="{FF2B5EF4-FFF2-40B4-BE49-F238E27FC236}">
                    <a16:creationId xmlns:a16="http://schemas.microsoft.com/office/drawing/2014/main" id="{7C193FC2-2969-C540-9187-DCE326CA0D6D}"/>
                  </a:ext>
                </a:extLst>
              </p:cNvPr>
              <p:cNvSpPr>
                <a:spLocks noRot="1" noChangeAspect="1" noMove="1" noResize="1" noEditPoints="1" noAdjustHandles="1" noChangeArrowheads="1" noChangeShapeType="1" noTextEdit="1"/>
              </p:cNvSpPr>
              <p:nvPr/>
            </p:nvSpPr>
            <p:spPr>
              <a:xfrm>
                <a:off x="3807149" y="2342289"/>
                <a:ext cx="880626" cy="344453"/>
              </a:xfrm>
              <a:prstGeom prst="rect">
                <a:avLst/>
              </a:prstGeom>
              <a:blipFill>
                <a:blip r:embed="rId5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5" name="Rectangle 84">
                <a:extLst>
                  <a:ext uri="{FF2B5EF4-FFF2-40B4-BE49-F238E27FC236}">
                    <a16:creationId xmlns:a16="http://schemas.microsoft.com/office/drawing/2014/main" id="{4ED8FFFB-9BD6-2040-8344-5A1F7DC63AD4}"/>
                  </a:ext>
                </a:extLst>
              </p:cNvPr>
              <p:cNvSpPr/>
              <p:nvPr/>
            </p:nvSpPr>
            <p:spPr>
              <a:xfrm>
                <a:off x="3833133" y="2706069"/>
                <a:ext cx="897875" cy="21544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m:t>
                          </m:r>
                          <m:r>
                            <a:rPr lang="en-US" sz="800" b="0" i="1" smtClean="0">
                              <a:latin typeface="Cambria Math" panose="02040503050406030204" pitchFamily="18" charset="0"/>
                            </a:rPr>
                            <m:t>𝑃</m:t>
                          </m:r>
                        </m:e>
                        <m:sub>
                          <m:r>
                            <a:rPr lang="en-US" sz="800" b="0" i="1" smtClean="0">
                              <a:latin typeface="Cambria Math" panose="02040503050406030204" pitchFamily="18" charset="0"/>
                            </a:rPr>
                            <m:t>𝐷𝑖𝑒</m:t>
                          </m:r>
                        </m:sub>
                      </m:sSub>
                      <m:r>
                        <a:rPr lang="en-US" sz="800" b="0" i="1" smtClean="0">
                          <a:latin typeface="Cambria Math" panose="02040503050406030204" pitchFamily="18" charset="0"/>
                        </a:rPr>
                        <m:t>= </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2</m:t>
                          </m:r>
                        </m:sub>
                      </m:sSub>
                      <m:r>
                        <a:rPr lang="en-US" sz="800" b="0" i="1" smtClean="0">
                          <a:latin typeface="Cambria Math" panose="02040503050406030204" pitchFamily="18" charset="0"/>
                        </a:rPr>
                        <m:t>−</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3</m:t>
                          </m:r>
                        </m:sub>
                      </m:sSub>
                    </m:oMath>
                  </m:oMathPara>
                </a14:m>
                <a:endParaRPr lang="en-US" sz="800" dirty="0"/>
              </a:p>
            </p:txBody>
          </p:sp>
        </mc:Choice>
        <mc:Fallback>
          <p:sp>
            <p:nvSpPr>
              <p:cNvPr id="85" name="Rectangle 84">
                <a:extLst>
                  <a:ext uri="{FF2B5EF4-FFF2-40B4-BE49-F238E27FC236}">
                    <a16:creationId xmlns:a16="http://schemas.microsoft.com/office/drawing/2014/main" id="{4ED8FFFB-9BD6-2040-8344-5A1F7DC63AD4}"/>
                  </a:ext>
                </a:extLst>
              </p:cNvPr>
              <p:cNvSpPr>
                <a:spLocks noRot="1" noChangeAspect="1" noMove="1" noResize="1" noEditPoints="1" noAdjustHandles="1" noChangeArrowheads="1" noChangeShapeType="1" noTextEdit="1"/>
              </p:cNvSpPr>
              <p:nvPr/>
            </p:nvSpPr>
            <p:spPr>
              <a:xfrm>
                <a:off x="3833133" y="2706069"/>
                <a:ext cx="897875" cy="215444"/>
              </a:xfrm>
              <a:prstGeom prst="rect">
                <a:avLst/>
              </a:prstGeom>
              <a:blipFill>
                <a:blip r:embed="rId5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6" name="Rectangle 85">
                <a:extLst>
                  <a:ext uri="{FF2B5EF4-FFF2-40B4-BE49-F238E27FC236}">
                    <a16:creationId xmlns:a16="http://schemas.microsoft.com/office/drawing/2014/main" id="{A347D729-CD86-2E47-AF31-30618F643887}"/>
                  </a:ext>
                </a:extLst>
              </p:cNvPr>
              <p:cNvSpPr/>
              <p:nvPr/>
            </p:nvSpPr>
            <p:spPr>
              <a:xfrm>
                <a:off x="3897456" y="2916440"/>
                <a:ext cx="993221" cy="215444"/>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
                        <m:sSubPr>
                          <m:ctrlPr>
                            <a:rPr lang="en-US" sz="800" i="1" smtClean="0">
                              <a:latin typeface="Cambria Math" panose="02040503050406030204" pitchFamily="18" charset="0"/>
                            </a:rPr>
                          </m:ctrlPr>
                        </m:sSubPr>
                        <m:e>
                          <m:r>
                            <a:rPr lang="en-US" sz="800" i="1">
                              <a:latin typeface="Cambria Math" panose="02040503050406030204" pitchFamily="18" charset="0"/>
                            </a:rPr>
                            <m:t>𝑃</m:t>
                          </m:r>
                        </m:e>
                        <m:sub>
                          <m:r>
                            <a:rPr lang="en-US" sz="800" i="1">
                              <a:latin typeface="Cambria Math" panose="02040503050406030204" pitchFamily="18" charset="0"/>
                            </a:rPr>
                            <m:t>3</m:t>
                          </m:r>
                        </m:sub>
                      </m:sSub>
                      <m:r>
                        <a:rPr lang="en-US" sz="800" b="0" i="1" smtClean="0">
                          <a:latin typeface="Cambria Math" panose="02040503050406030204" pitchFamily="18" charset="0"/>
                        </a:rPr>
                        <m:t>=</m:t>
                      </m:r>
                      <m:sSub>
                        <m:sSubPr>
                          <m:ctrlPr>
                            <a:rPr lang="en-US" sz="800" i="1">
                              <a:latin typeface="Cambria Math" panose="02040503050406030204" pitchFamily="18" charset="0"/>
                            </a:rPr>
                          </m:ctrlPr>
                        </m:sSubPr>
                        <m:e>
                          <m:r>
                            <a:rPr lang="en-US" sz="800" i="1">
                              <a:latin typeface="Cambria Math" panose="02040503050406030204" pitchFamily="18" charset="0"/>
                            </a:rPr>
                            <m:t>𝑃</m:t>
                          </m:r>
                        </m:e>
                        <m:sub>
                          <m:r>
                            <a:rPr lang="en-US" sz="800" b="0" i="1" smtClean="0">
                              <a:latin typeface="Cambria Math" panose="02040503050406030204" pitchFamily="18" charset="0"/>
                            </a:rPr>
                            <m:t>𝑎𝑡𝑚</m:t>
                          </m:r>
                        </m:sub>
                      </m:sSub>
                      <m:r>
                        <a:rPr lang="en-US" sz="800" b="0" i="1" smtClean="0">
                          <a:latin typeface="Cambria Math" panose="02040503050406030204" pitchFamily="18" charset="0"/>
                        </a:rPr>
                        <m:t>=</m:t>
                      </m:r>
                      <m:sSub>
                        <m:sSubPr>
                          <m:ctrlPr>
                            <a:rPr lang="en-US" sz="800" i="1">
                              <a:latin typeface="Cambria Math" panose="02040503050406030204" pitchFamily="18" charset="0"/>
                            </a:rPr>
                          </m:ctrlPr>
                        </m:sSubPr>
                        <m:e>
                          <m:r>
                            <a:rPr lang="en-US" sz="800" i="1">
                              <a:latin typeface="Cambria Math" panose="02040503050406030204" pitchFamily="18" charset="0"/>
                            </a:rPr>
                            <m:t>𝑃</m:t>
                          </m:r>
                        </m:e>
                        <m:sub>
                          <m:r>
                            <a:rPr lang="en-US" sz="800" b="0" i="1" smtClean="0">
                              <a:latin typeface="Cambria Math" panose="02040503050406030204" pitchFamily="18" charset="0"/>
                            </a:rPr>
                            <m:t>1</m:t>
                          </m:r>
                        </m:sub>
                      </m:sSub>
                      <m:r>
                        <a:rPr lang="en-US" sz="800" b="0" i="1" smtClean="0">
                          <a:latin typeface="Cambria Math" panose="02040503050406030204" pitchFamily="18" charset="0"/>
                        </a:rPr>
                        <m:t> </m:t>
                      </m:r>
                      <m:r>
                        <a:rPr lang="en-US" sz="800" b="0" i="1" smtClean="0">
                          <a:latin typeface="Cambria Math" panose="02040503050406030204" pitchFamily="18" charset="0"/>
                          <a:ea typeface="Cambria Math" panose="02040503050406030204" pitchFamily="18" charset="0"/>
                        </a:rPr>
                        <m:t>∴</m:t>
                      </m:r>
                    </m:oMath>
                  </m:oMathPara>
                </a14:m>
                <a:endParaRPr lang="en-US" sz="800" dirty="0"/>
              </a:p>
            </p:txBody>
          </p:sp>
        </mc:Choice>
        <mc:Fallback>
          <p:sp>
            <p:nvSpPr>
              <p:cNvPr id="86" name="Rectangle 85">
                <a:extLst>
                  <a:ext uri="{FF2B5EF4-FFF2-40B4-BE49-F238E27FC236}">
                    <a16:creationId xmlns:a16="http://schemas.microsoft.com/office/drawing/2014/main" id="{A347D729-CD86-2E47-AF31-30618F643887}"/>
                  </a:ext>
                </a:extLst>
              </p:cNvPr>
              <p:cNvSpPr>
                <a:spLocks noRot="1" noChangeAspect="1" noMove="1" noResize="1" noEditPoints="1" noAdjustHandles="1" noChangeArrowheads="1" noChangeShapeType="1" noTextEdit="1"/>
              </p:cNvSpPr>
              <p:nvPr/>
            </p:nvSpPr>
            <p:spPr>
              <a:xfrm>
                <a:off x="3897456" y="2916440"/>
                <a:ext cx="993221" cy="215444"/>
              </a:xfrm>
              <a:prstGeom prst="rect">
                <a:avLst/>
              </a:prstGeom>
              <a:blipFill>
                <a:blip r:embed="rId5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7" name="Rectangle 86">
                <a:extLst>
                  <a:ext uri="{FF2B5EF4-FFF2-40B4-BE49-F238E27FC236}">
                    <a16:creationId xmlns:a16="http://schemas.microsoft.com/office/drawing/2014/main" id="{FAA9AAA1-50AD-4B41-99EA-89674442F5DB}"/>
                  </a:ext>
                </a:extLst>
              </p:cNvPr>
              <p:cNvSpPr/>
              <p:nvPr/>
            </p:nvSpPr>
            <p:spPr>
              <a:xfrm>
                <a:off x="3898704" y="3145026"/>
                <a:ext cx="895502" cy="215444"/>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
                        <m:sSubPr>
                          <m:ctrlPr>
                            <a:rPr lang="en-US" sz="800" i="1" smtClean="0">
                              <a:latin typeface="Cambria Math" panose="02040503050406030204" pitchFamily="18" charset="0"/>
                            </a:rPr>
                          </m:ctrlPr>
                        </m:sSubPr>
                        <m:e>
                          <m:r>
                            <a:rPr lang="en-US" sz="800" i="1">
                              <a:latin typeface="Cambria Math" panose="02040503050406030204" pitchFamily="18" charset="0"/>
                            </a:rPr>
                            <m:t>∆</m:t>
                          </m:r>
                          <m:r>
                            <a:rPr lang="en-US" sz="800" i="1">
                              <a:latin typeface="Cambria Math" panose="02040503050406030204" pitchFamily="18" charset="0"/>
                            </a:rPr>
                            <m:t>𝑃</m:t>
                          </m:r>
                        </m:e>
                        <m:sub>
                          <m:r>
                            <a:rPr lang="en-US" sz="800" i="1">
                              <a:latin typeface="Cambria Math" panose="02040503050406030204" pitchFamily="18" charset="0"/>
                            </a:rPr>
                            <m:t>𝐷𝑖𝑒</m:t>
                          </m:r>
                        </m:sub>
                      </m:sSub>
                      <m:r>
                        <a:rPr lang="en-US" sz="800" i="1">
                          <a:latin typeface="Cambria Math" panose="02040503050406030204" pitchFamily="18" charset="0"/>
                        </a:rPr>
                        <m:t>= </m:t>
                      </m:r>
                      <m:sSub>
                        <m:sSubPr>
                          <m:ctrlPr>
                            <a:rPr lang="en-US" sz="800" i="1">
                              <a:latin typeface="Cambria Math" panose="02040503050406030204" pitchFamily="18" charset="0"/>
                            </a:rPr>
                          </m:ctrlPr>
                        </m:sSubPr>
                        <m:e>
                          <m:r>
                            <a:rPr lang="en-US" sz="800" i="1">
                              <a:latin typeface="Cambria Math" panose="02040503050406030204" pitchFamily="18" charset="0"/>
                            </a:rPr>
                            <m:t>𝑃</m:t>
                          </m:r>
                        </m:e>
                        <m:sub>
                          <m:r>
                            <a:rPr lang="en-US" sz="800" i="1">
                              <a:latin typeface="Cambria Math" panose="02040503050406030204" pitchFamily="18" charset="0"/>
                            </a:rPr>
                            <m:t>2</m:t>
                          </m:r>
                        </m:sub>
                      </m:sSub>
                      <m:r>
                        <a:rPr lang="en-US" sz="800" i="1">
                          <a:latin typeface="Cambria Math" panose="02040503050406030204" pitchFamily="18" charset="0"/>
                        </a:rPr>
                        <m:t>−</m:t>
                      </m:r>
                      <m:sSub>
                        <m:sSubPr>
                          <m:ctrlPr>
                            <a:rPr lang="en-US" sz="800" i="1">
                              <a:latin typeface="Cambria Math" panose="02040503050406030204" pitchFamily="18" charset="0"/>
                            </a:rPr>
                          </m:ctrlPr>
                        </m:sSubPr>
                        <m:e>
                          <m:r>
                            <a:rPr lang="en-US" sz="800" i="1">
                              <a:latin typeface="Cambria Math" panose="02040503050406030204" pitchFamily="18" charset="0"/>
                            </a:rPr>
                            <m:t>𝑃</m:t>
                          </m:r>
                        </m:e>
                        <m:sub>
                          <m:r>
                            <a:rPr lang="en-US" sz="800" b="0" i="1" smtClean="0">
                              <a:latin typeface="Cambria Math" panose="02040503050406030204" pitchFamily="18" charset="0"/>
                            </a:rPr>
                            <m:t>1</m:t>
                          </m:r>
                        </m:sub>
                      </m:sSub>
                    </m:oMath>
                  </m:oMathPara>
                </a14:m>
                <a:endParaRPr lang="en-US" sz="800" dirty="0"/>
              </a:p>
            </p:txBody>
          </p:sp>
        </mc:Choice>
        <mc:Fallback>
          <p:sp>
            <p:nvSpPr>
              <p:cNvPr id="87" name="Rectangle 86">
                <a:extLst>
                  <a:ext uri="{FF2B5EF4-FFF2-40B4-BE49-F238E27FC236}">
                    <a16:creationId xmlns:a16="http://schemas.microsoft.com/office/drawing/2014/main" id="{FAA9AAA1-50AD-4B41-99EA-89674442F5DB}"/>
                  </a:ext>
                </a:extLst>
              </p:cNvPr>
              <p:cNvSpPr>
                <a:spLocks noRot="1" noChangeAspect="1" noMove="1" noResize="1" noEditPoints="1" noAdjustHandles="1" noChangeArrowheads="1" noChangeShapeType="1" noTextEdit="1"/>
              </p:cNvSpPr>
              <p:nvPr/>
            </p:nvSpPr>
            <p:spPr>
              <a:xfrm>
                <a:off x="3898704" y="3145026"/>
                <a:ext cx="895502" cy="215444"/>
              </a:xfrm>
              <a:prstGeom prst="rect">
                <a:avLst/>
              </a:prstGeom>
              <a:blipFill>
                <a:blip r:embed="rId5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8" name="Rectangle 87">
                <a:extLst>
                  <a:ext uri="{FF2B5EF4-FFF2-40B4-BE49-F238E27FC236}">
                    <a16:creationId xmlns:a16="http://schemas.microsoft.com/office/drawing/2014/main" id="{81D1CE15-DA64-3B45-B2C0-8D3953D7E38D}"/>
                  </a:ext>
                </a:extLst>
              </p:cNvPr>
              <p:cNvSpPr/>
              <p:nvPr/>
            </p:nvSpPr>
            <p:spPr>
              <a:xfrm>
                <a:off x="3888213" y="3332236"/>
                <a:ext cx="1685590" cy="215444"/>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sz="800" b="0" i="1" smtClean="0">
                          <a:latin typeface="Cambria Math" panose="02040503050406030204" pitchFamily="18" charset="0"/>
                        </a:rPr>
                        <m:t>𝐴𝑡</m:t>
                      </m:r>
                      <m:r>
                        <a:rPr lang="en-US" sz="800" b="0" i="1" smtClean="0">
                          <a:latin typeface="Cambria Math" panose="02040503050406030204" pitchFamily="18" charset="0"/>
                        </a:rPr>
                        <m:t> </m:t>
                      </m:r>
                      <m:r>
                        <a:rPr lang="en-US" sz="800" b="0" i="1" smtClean="0">
                          <a:latin typeface="Cambria Math" panose="02040503050406030204" pitchFamily="18" charset="0"/>
                        </a:rPr>
                        <m:t>𝑠𝑡𝑒𝑎𝑑𝑦</m:t>
                      </m:r>
                      <m:r>
                        <a:rPr lang="en-US" sz="800" b="0" i="1" smtClean="0">
                          <a:latin typeface="Cambria Math" panose="02040503050406030204" pitchFamily="18" charset="0"/>
                        </a:rPr>
                        <m:t> </m:t>
                      </m:r>
                      <m:r>
                        <a:rPr lang="en-US" sz="800" b="0" i="1" smtClean="0">
                          <a:latin typeface="Cambria Math" panose="02040503050406030204" pitchFamily="18" charset="0"/>
                        </a:rPr>
                        <m:t>𝑠𝑡𝑎𝑡𝑒</m:t>
                      </m:r>
                      <m:r>
                        <a:rPr lang="en-US" sz="800" b="0" i="1" smtClean="0">
                          <a:latin typeface="Cambria Math" panose="02040503050406030204" pitchFamily="18" charset="0"/>
                        </a:rPr>
                        <m:t>, </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𝑄</m:t>
                          </m:r>
                        </m:e>
                        <m:sub>
                          <m:r>
                            <a:rPr lang="en-US" sz="800" b="0" i="1" smtClean="0">
                              <a:latin typeface="Cambria Math" panose="02040503050406030204" pitchFamily="18" charset="0"/>
                            </a:rPr>
                            <m:t>𝑒𝑥𝑡𝑟𝑢𝑑𝑒𝑟</m:t>
                          </m:r>
                        </m:sub>
                      </m:sSub>
                      <m:r>
                        <a:rPr lang="en-US" sz="800" b="0" i="1" smtClean="0">
                          <a:latin typeface="Cambria Math" panose="02040503050406030204" pitchFamily="18" charset="0"/>
                        </a:rPr>
                        <m:t>=</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𝑄</m:t>
                          </m:r>
                        </m:e>
                        <m:sub>
                          <m:r>
                            <a:rPr lang="en-US" sz="800" b="0" i="1" smtClean="0">
                              <a:latin typeface="Cambria Math" panose="02040503050406030204" pitchFamily="18" charset="0"/>
                            </a:rPr>
                            <m:t>𝐷𝑖𝑒</m:t>
                          </m:r>
                        </m:sub>
                      </m:sSub>
                    </m:oMath>
                  </m:oMathPara>
                </a14:m>
                <a:endParaRPr lang="en-US" sz="800" dirty="0"/>
              </a:p>
            </p:txBody>
          </p:sp>
        </mc:Choice>
        <mc:Fallback>
          <p:sp>
            <p:nvSpPr>
              <p:cNvPr id="88" name="Rectangle 87">
                <a:extLst>
                  <a:ext uri="{FF2B5EF4-FFF2-40B4-BE49-F238E27FC236}">
                    <a16:creationId xmlns:a16="http://schemas.microsoft.com/office/drawing/2014/main" id="{81D1CE15-DA64-3B45-B2C0-8D3953D7E38D}"/>
                  </a:ext>
                </a:extLst>
              </p:cNvPr>
              <p:cNvSpPr>
                <a:spLocks noRot="1" noChangeAspect="1" noMove="1" noResize="1" noEditPoints="1" noAdjustHandles="1" noChangeArrowheads="1" noChangeShapeType="1" noTextEdit="1"/>
              </p:cNvSpPr>
              <p:nvPr/>
            </p:nvSpPr>
            <p:spPr>
              <a:xfrm>
                <a:off x="3888213" y="3332236"/>
                <a:ext cx="1685590" cy="215444"/>
              </a:xfrm>
              <a:prstGeom prst="rect">
                <a:avLst/>
              </a:prstGeom>
              <a:blipFill>
                <a:blip r:embed="rId57"/>
                <a:stretch>
                  <a:fillRect b="-5556"/>
                </a:stretch>
              </a:blipFill>
            </p:spPr>
            <p:txBody>
              <a:bodyPr/>
              <a:lstStyle/>
              <a:p>
                <a:r>
                  <a:rPr lang="en-US">
                    <a:noFill/>
                  </a:rPr>
                  <a:t> </a:t>
                </a:r>
              </a:p>
            </p:txBody>
          </p:sp>
        </mc:Fallback>
      </mc:AlternateContent>
      <p:cxnSp>
        <p:nvCxnSpPr>
          <p:cNvPr id="91" name="Straight Connector 90">
            <a:extLst>
              <a:ext uri="{FF2B5EF4-FFF2-40B4-BE49-F238E27FC236}">
                <a16:creationId xmlns:a16="http://schemas.microsoft.com/office/drawing/2014/main" id="{9E66B7CE-B6C0-CB4C-BCFB-91537E164B61}"/>
              </a:ext>
            </a:extLst>
          </p:cNvPr>
          <p:cNvCxnSpPr>
            <a:stCxn id="89" idx="2"/>
            <a:endCxn id="89" idx="5"/>
          </p:cNvCxnSpPr>
          <p:nvPr/>
        </p:nvCxnSpPr>
        <p:spPr>
          <a:xfrm flipV="1">
            <a:off x="4032516" y="3867800"/>
            <a:ext cx="269151" cy="235544"/>
          </a:xfrm>
          <a:prstGeom prst="line">
            <a:avLst/>
          </a:prstGeom>
        </p:spPr>
        <p:style>
          <a:lnRef idx="1">
            <a:schemeClr val="accent1"/>
          </a:lnRef>
          <a:fillRef idx="0">
            <a:schemeClr val="accent1"/>
          </a:fillRef>
          <a:effectRef idx="0">
            <a:schemeClr val="accent1"/>
          </a:effectRef>
          <a:fontRef idx="minor">
            <a:schemeClr val="tx1"/>
          </a:fontRef>
        </p:style>
      </p:cxnSp>
      <p:grpSp>
        <p:nvGrpSpPr>
          <p:cNvPr id="131" name="Group 130">
            <a:extLst>
              <a:ext uri="{FF2B5EF4-FFF2-40B4-BE49-F238E27FC236}">
                <a16:creationId xmlns:a16="http://schemas.microsoft.com/office/drawing/2014/main" id="{AFACB582-1837-264D-B707-4A4C6EA7AB78}"/>
              </a:ext>
            </a:extLst>
          </p:cNvPr>
          <p:cNvGrpSpPr/>
          <p:nvPr/>
        </p:nvGrpSpPr>
        <p:grpSpPr>
          <a:xfrm>
            <a:off x="3798152" y="3556346"/>
            <a:ext cx="1263143" cy="801890"/>
            <a:chOff x="3798152" y="3556346"/>
            <a:chExt cx="1263143" cy="801890"/>
          </a:xfrm>
        </p:grpSpPr>
        <p:sp>
          <p:nvSpPr>
            <p:cNvPr id="89" name="Right Triangle 88">
              <a:extLst>
                <a:ext uri="{FF2B5EF4-FFF2-40B4-BE49-F238E27FC236}">
                  <a16:creationId xmlns:a16="http://schemas.microsoft.com/office/drawing/2014/main" id="{E155E73E-CB20-3148-8647-E8E31FD29F1A}"/>
                </a:ext>
              </a:extLst>
            </p:cNvPr>
            <p:cNvSpPr/>
            <p:nvPr/>
          </p:nvSpPr>
          <p:spPr>
            <a:xfrm>
              <a:off x="4032516" y="3632255"/>
              <a:ext cx="538302" cy="47108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id="{C486B0FA-A1E2-4547-9823-40617D15D694}"/>
                </a:ext>
              </a:extLst>
            </p:cNvPr>
            <p:cNvCxnSpPr>
              <a:cxnSpLocks/>
            </p:cNvCxnSpPr>
            <p:nvPr/>
          </p:nvCxnSpPr>
          <p:spPr>
            <a:xfrm flipV="1">
              <a:off x="4301667" y="3631347"/>
              <a:ext cx="269151" cy="23554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4" name="Rectangle 93">
                  <a:extLst>
                    <a:ext uri="{FF2B5EF4-FFF2-40B4-BE49-F238E27FC236}">
                      <a16:creationId xmlns:a16="http://schemas.microsoft.com/office/drawing/2014/main" id="{24B299CB-3B3C-B246-99FC-BB4D4E8B6617}"/>
                    </a:ext>
                  </a:extLst>
                </p:cNvPr>
                <p:cNvSpPr/>
                <p:nvPr/>
              </p:nvSpPr>
              <p:spPr>
                <a:xfrm>
                  <a:off x="3798152" y="3748032"/>
                  <a:ext cx="279051" cy="21544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800" i="1">
                            <a:latin typeface="Cambria Math" panose="02040503050406030204" pitchFamily="18" charset="0"/>
                          </a:rPr>
                          <m:t>𝑄</m:t>
                        </m:r>
                      </m:oMath>
                    </m:oMathPara>
                  </a14:m>
                  <a:endParaRPr lang="en-US" sz="800" dirty="0"/>
                </a:p>
              </p:txBody>
            </p:sp>
          </mc:Choice>
          <mc:Fallback>
            <p:sp>
              <p:nvSpPr>
                <p:cNvPr id="94" name="Rectangle 93">
                  <a:extLst>
                    <a:ext uri="{FF2B5EF4-FFF2-40B4-BE49-F238E27FC236}">
                      <a16:creationId xmlns:a16="http://schemas.microsoft.com/office/drawing/2014/main" id="{24B299CB-3B3C-B246-99FC-BB4D4E8B6617}"/>
                    </a:ext>
                  </a:extLst>
                </p:cNvPr>
                <p:cNvSpPr>
                  <a:spLocks noRot="1" noChangeAspect="1" noMove="1" noResize="1" noEditPoints="1" noAdjustHandles="1" noChangeArrowheads="1" noChangeShapeType="1" noTextEdit="1"/>
                </p:cNvSpPr>
                <p:nvPr/>
              </p:nvSpPr>
              <p:spPr>
                <a:xfrm>
                  <a:off x="3798152" y="3748032"/>
                  <a:ext cx="279051" cy="215444"/>
                </a:xfrm>
                <a:prstGeom prst="rect">
                  <a:avLst/>
                </a:prstGeom>
                <a:blipFill>
                  <a:blip r:embed="rId5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5" name="Rectangle 94">
                  <a:extLst>
                    <a:ext uri="{FF2B5EF4-FFF2-40B4-BE49-F238E27FC236}">
                      <a16:creationId xmlns:a16="http://schemas.microsoft.com/office/drawing/2014/main" id="{D6A7F7C0-8FD9-854B-82DB-493E638B4F14}"/>
                    </a:ext>
                  </a:extLst>
                </p:cNvPr>
                <p:cNvSpPr/>
                <p:nvPr/>
              </p:nvSpPr>
              <p:spPr>
                <a:xfrm>
                  <a:off x="4144944" y="4142792"/>
                  <a:ext cx="334643" cy="21544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m:t>
                        </m:r>
                        <m:r>
                          <a:rPr lang="en-US" sz="800" b="0" i="1" smtClean="0">
                            <a:latin typeface="Cambria Math" panose="02040503050406030204" pitchFamily="18" charset="0"/>
                          </a:rPr>
                          <m:t>𝑃</m:t>
                        </m:r>
                      </m:oMath>
                    </m:oMathPara>
                  </a14:m>
                  <a:endParaRPr lang="en-US" sz="800" dirty="0"/>
                </a:p>
              </p:txBody>
            </p:sp>
          </mc:Choice>
          <mc:Fallback>
            <p:sp>
              <p:nvSpPr>
                <p:cNvPr id="95" name="Rectangle 94">
                  <a:extLst>
                    <a:ext uri="{FF2B5EF4-FFF2-40B4-BE49-F238E27FC236}">
                      <a16:creationId xmlns:a16="http://schemas.microsoft.com/office/drawing/2014/main" id="{D6A7F7C0-8FD9-854B-82DB-493E638B4F14}"/>
                    </a:ext>
                  </a:extLst>
                </p:cNvPr>
                <p:cNvSpPr>
                  <a:spLocks noRot="1" noChangeAspect="1" noMove="1" noResize="1" noEditPoints="1" noAdjustHandles="1" noChangeArrowheads="1" noChangeShapeType="1" noTextEdit="1"/>
                </p:cNvSpPr>
                <p:nvPr/>
              </p:nvSpPr>
              <p:spPr>
                <a:xfrm>
                  <a:off x="4144944" y="4142792"/>
                  <a:ext cx="334643" cy="215444"/>
                </a:xfrm>
                <a:prstGeom prst="rect">
                  <a:avLst/>
                </a:prstGeom>
                <a:blipFill>
                  <a:blip r:embed="rId59"/>
                  <a:stretch>
                    <a:fillRect/>
                  </a:stretch>
                </a:blipFill>
              </p:spPr>
              <p:txBody>
                <a:bodyPr/>
                <a:lstStyle/>
                <a:p>
                  <a:r>
                    <a:rPr lang="en-US">
                      <a:noFill/>
                    </a:rPr>
                    <a:t> </a:t>
                  </a:r>
                </a:p>
              </p:txBody>
            </p:sp>
          </mc:Fallback>
        </mc:AlternateContent>
        <p:sp>
          <p:nvSpPr>
            <p:cNvPr id="96" name="Rectangle 95">
              <a:extLst>
                <a:ext uri="{FF2B5EF4-FFF2-40B4-BE49-F238E27FC236}">
                  <a16:creationId xmlns:a16="http://schemas.microsoft.com/office/drawing/2014/main" id="{A21CD5C0-9EAB-A64F-A90A-F08078E3E5C9}"/>
                </a:ext>
              </a:extLst>
            </p:cNvPr>
            <p:cNvSpPr/>
            <p:nvPr/>
          </p:nvSpPr>
          <p:spPr>
            <a:xfrm>
              <a:off x="4033364" y="3866891"/>
              <a:ext cx="286716" cy="23736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7" name="Rectangle 96">
                  <a:extLst>
                    <a:ext uri="{FF2B5EF4-FFF2-40B4-BE49-F238E27FC236}">
                      <a16:creationId xmlns:a16="http://schemas.microsoft.com/office/drawing/2014/main" id="{520C4406-1A3E-3646-84CF-361790BAA23E}"/>
                    </a:ext>
                  </a:extLst>
                </p:cNvPr>
                <p:cNvSpPr/>
                <p:nvPr/>
              </p:nvSpPr>
              <p:spPr>
                <a:xfrm>
                  <a:off x="4427147" y="3888808"/>
                  <a:ext cx="634148" cy="21544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𝐸𝑥𝑡𝑟𝑢𝑑𝑒𝑟</m:t>
                        </m:r>
                      </m:oMath>
                    </m:oMathPara>
                  </a14:m>
                  <a:endParaRPr lang="en-US" sz="800" dirty="0"/>
                </a:p>
              </p:txBody>
            </p:sp>
          </mc:Choice>
          <mc:Fallback>
            <p:sp>
              <p:nvSpPr>
                <p:cNvPr id="97" name="Rectangle 96">
                  <a:extLst>
                    <a:ext uri="{FF2B5EF4-FFF2-40B4-BE49-F238E27FC236}">
                      <a16:creationId xmlns:a16="http://schemas.microsoft.com/office/drawing/2014/main" id="{520C4406-1A3E-3646-84CF-361790BAA23E}"/>
                    </a:ext>
                  </a:extLst>
                </p:cNvPr>
                <p:cNvSpPr>
                  <a:spLocks noRot="1" noChangeAspect="1" noMove="1" noResize="1" noEditPoints="1" noAdjustHandles="1" noChangeArrowheads="1" noChangeShapeType="1" noTextEdit="1"/>
                </p:cNvSpPr>
                <p:nvPr/>
              </p:nvSpPr>
              <p:spPr>
                <a:xfrm>
                  <a:off x="4427147" y="3888808"/>
                  <a:ext cx="634148" cy="215444"/>
                </a:xfrm>
                <a:prstGeom prst="rect">
                  <a:avLst/>
                </a:prstGeom>
                <a:blipFill>
                  <a:blip r:embed="rId6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8" name="Rectangle 97">
                  <a:extLst>
                    <a:ext uri="{FF2B5EF4-FFF2-40B4-BE49-F238E27FC236}">
                      <a16:creationId xmlns:a16="http://schemas.microsoft.com/office/drawing/2014/main" id="{309253A8-C71E-AD42-B44B-D6307D1FCBC4}"/>
                    </a:ext>
                  </a:extLst>
                </p:cNvPr>
                <p:cNvSpPr/>
                <p:nvPr/>
              </p:nvSpPr>
              <p:spPr>
                <a:xfrm>
                  <a:off x="4235595" y="3556346"/>
                  <a:ext cx="363241" cy="21544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800" b="0" i="1" smtClean="0">
                            <a:solidFill>
                              <a:schemeClr val="accent1"/>
                            </a:solidFill>
                            <a:latin typeface="Cambria Math" panose="02040503050406030204" pitchFamily="18" charset="0"/>
                          </a:rPr>
                          <m:t>𝐷𝑖𝑒</m:t>
                        </m:r>
                      </m:oMath>
                    </m:oMathPara>
                  </a14:m>
                  <a:endParaRPr lang="en-US" sz="800" dirty="0">
                    <a:solidFill>
                      <a:schemeClr val="accent1"/>
                    </a:solidFill>
                  </a:endParaRPr>
                </a:p>
              </p:txBody>
            </p:sp>
          </mc:Choice>
          <mc:Fallback>
            <p:sp>
              <p:nvSpPr>
                <p:cNvPr id="98" name="Rectangle 97">
                  <a:extLst>
                    <a:ext uri="{FF2B5EF4-FFF2-40B4-BE49-F238E27FC236}">
                      <a16:creationId xmlns:a16="http://schemas.microsoft.com/office/drawing/2014/main" id="{309253A8-C71E-AD42-B44B-D6307D1FCBC4}"/>
                    </a:ext>
                  </a:extLst>
                </p:cNvPr>
                <p:cNvSpPr>
                  <a:spLocks noRot="1" noChangeAspect="1" noMove="1" noResize="1" noEditPoints="1" noAdjustHandles="1" noChangeArrowheads="1" noChangeShapeType="1" noTextEdit="1"/>
                </p:cNvSpPr>
                <p:nvPr/>
              </p:nvSpPr>
              <p:spPr>
                <a:xfrm>
                  <a:off x="4235595" y="3556346"/>
                  <a:ext cx="363241" cy="215444"/>
                </a:xfrm>
                <a:prstGeom prst="rect">
                  <a:avLst/>
                </a:prstGeom>
                <a:blipFill>
                  <a:blip r:embed="rId61"/>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99" name="Rectangle 98">
                <a:extLst>
                  <a:ext uri="{FF2B5EF4-FFF2-40B4-BE49-F238E27FC236}">
                    <a16:creationId xmlns:a16="http://schemas.microsoft.com/office/drawing/2014/main" id="{CC1A1DAC-092E-E043-BA0C-DC3C648BA4CF}"/>
                  </a:ext>
                </a:extLst>
              </p:cNvPr>
              <p:cNvSpPr/>
              <p:nvPr/>
            </p:nvSpPr>
            <p:spPr>
              <a:xfrm>
                <a:off x="5725078" y="1577909"/>
                <a:ext cx="1734001" cy="215444"/>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sz="800" b="0" i="1" smtClean="0">
                          <a:latin typeface="Cambria Math" panose="02040503050406030204" pitchFamily="18" charset="0"/>
                        </a:rPr>
                        <m:t>𝐹𝑟𝑜𝑚</m:t>
                      </m:r>
                      <m:r>
                        <a:rPr lang="en-US" sz="800" b="0" i="1" smtClean="0">
                          <a:latin typeface="Cambria Math" panose="02040503050406030204" pitchFamily="18" charset="0"/>
                        </a:rPr>
                        <m:t> </m:t>
                      </m:r>
                      <m:r>
                        <a:rPr lang="en-US" sz="800" b="0" i="1" smtClean="0">
                          <a:latin typeface="Cambria Math" panose="02040503050406030204" pitchFamily="18" charset="0"/>
                        </a:rPr>
                        <m:t>𝑡h𝑒</m:t>
                      </m:r>
                      <m:r>
                        <a:rPr lang="en-US" sz="800" b="0" i="1" smtClean="0">
                          <a:latin typeface="Cambria Math" panose="02040503050406030204" pitchFamily="18" charset="0"/>
                        </a:rPr>
                        <m:t> </m:t>
                      </m:r>
                      <m:r>
                        <a:rPr lang="en-US" sz="800" b="0" i="1" smtClean="0">
                          <a:latin typeface="Cambria Math" panose="02040503050406030204" pitchFamily="18" charset="0"/>
                        </a:rPr>
                        <m:t>𝐸𝑞𝑢𝑎𝑡𝑖𝑜𝑛</m:t>
                      </m:r>
                      <m:r>
                        <a:rPr lang="en-US" sz="800" b="0" i="1" smtClean="0">
                          <a:latin typeface="Cambria Math" panose="02040503050406030204" pitchFamily="18" charset="0"/>
                        </a:rPr>
                        <m:t> </m:t>
                      </m:r>
                      <m:r>
                        <a:rPr lang="en-US" sz="800" b="0" i="1" smtClean="0">
                          <a:latin typeface="Cambria Math" panose="02040503050406030204" pitchFamily="18" charset="0"/>
                        </a:rPr>
                        <m:t>𝑜𝑓</m:t>
                      </m:r>
                      <m:r>
                        <a:rPr lang="en-US" sz="800" b="0" i="1" smtClean="0">
                          <a:latin typeface="Cambria Math" panose="02040503050406030204" pitchFamily="18" charset="0"/>
                        </a:rPr>
                        <m:t> </m:t>
                      </m:r>
                      <m:r>
                        <a:rPr lang="en-US" sz="800" b="0" i="1" smtClean="0">
                          <a:latin typeface="Cambria Math" panose="02040503050406030204" pitchFamily="18" charset="0"/>
                        </a:rPr>
                        <m:t>𝐶𝑜𝑛𝑡𝑖𝑛𝑢𝑖𝑡𝑦</m:t>
                      </m:r>
                    </m:oMath>
                  </m:oMathPara>
                </a14:m>
                <a:endParaRPr lang="en-US" sz="800" dirty="0"/>
              </a:p>
            </p:txBody>
          </p:sp>
        </mc:Choice>
        <mc:Fallback>
          <p:sp>
            <p:nvSpPr>
              <p:cNvPr id="99" name="Rectangle 98">
                <a:extLst>
                  <a:ext uri="{FF2B5EF4-FFF2-40B4-BE49-F238E27FC236}">
                    <a16:creationId xmlns:a16="http://schemas.microsoft.com/office/drawing/2014/main" id="{CC1A1DAC-092E-E043-BA0C-DC3C648BA4CF}"/>
                  </a:ext>
                </a:extLst>
              </p:cNvPr>
              <p:cNvSpPr>
                <a:spLocks noRot="1" noChangeAspect="1" noMove="1" noResize="1" noEditPoints="1" noAdjustHandles="1" noChangeArrowheads="1" noChangeShapeType="1" noTextEdit="1"/>
              </p:cNvSpPr>
              <p:nvPr/>
            </p:nvSpPr>
            <p:spPr>
              <a:xfrm>
                <a:off x="5725078" y="1577909"/>
                <a:ext cx="1734001" cy="215444"/>
              </a:xfrm>
              <a:prstGeom prst="rect">
                <a:avLst/>
              </a:prstGeom>
              <a:blipFill>
                <a:blip r:embed="rId62"/>
                <a:stretch>
                  <a:fillRect b="-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0" name="Rectangle 99">
                <a:extLst>
                  <a:ext uri="{FF2B5EF4-FFF2-40B4-BE49-F238E27FC236}">
                    <a16:creationId xmlns:a16="http://schemas.microsoft.com/office/drawing/2014/main" id="{060F78DC-F935-2D44-A3A8-24F9CD071DD9}"/>
                  </a:ext>
                </a:extLst>
              </p:cNvPr>
              <p:cNvSpPr/>
              <p:nvPr/>
            </p:nvSpPr>
            <p:spPr>
              <a:xfrm>
                <a:off x="5757149" y="1743585"/>
                <a:ext cx="752835" cy="294504"/>
              </a:xfrm>
              <a:prstGeom prst="rect">
                <a:avLst/>
              </a:prstGeom>
            </p:spPr>
            <p:txBody>
              <a:bodyPr wrap="none">
                <a:spAutoFit/>
              </a:bodyPr>
              <a:lstStyle/>
              <a:p>
                <a14:m>
                  <m:oMath xmlns:m="http://schemas.openxmlformats.org/officeDocument/2006/math">
                    <m:f>
                      <m:fPr>
                        <m:ctrlPr>
                          <a:rPr lang="en-US" sz="800" i="1" smtClean="0">
                            <a:latin typeface="Cambria Math" panose="02040503050406030204" pitchFamily="18" charset="0"/>
                          </a:rPr>
                        </m:ctrlPr>
                      </m:fPr>
                      <m:num>
                        <m:r>
                          <a:rPr lang="en-US" sz="800" i="1">
                            <a:latin typeface="Cambria Math" panose="02040503050406030204" pitchFamily="18" charset="0"/>
                          </a:rPr>
                          <m:t>𝜕</m:t>
                        </m:r>
                        <m:sSub>
                          <m:sSubPr>
                            <m:ctrlPr>
                              <a:rPr lang="en-US" sz="800" i="1">
                                <a:latin typeface="Cambria Math" panose="02040503050406030204" pitchFamily="18" charset="0"/>
                              </a:rPr>
                            </m:ctrlPr>
                          </m:sSubPr>
                          <m:e>
                            <m:r>
                              <a:rPr lang="en-US" sz="800" i="1">
                                <a:latin typeface="Cambria Math" panose="02040503050406030204" pitchFamily="18" charset="0"/>
                              </a:rPr>
                              <m:t>𝑉</m:t>
                            </m:r>
                          </m:e>
                          <m:sub>
                            <m:r>
                              <a:rPr lang="en-US" sz="800" b="0" i="1" smtClean="0">
                                <a:latin typeface="Cambria Math" panose="02040503050406030204" pitchFamily="18" charset="0"/>
                              </a:rPr>
                              <m:t>𝑥</m:t>
                            </m:r>
                          </m:sub>
                        </m:sSub>
                      </m:num>
                      <m:den>
                        <m:r>
                          <a:rPr lang="en-US" sz="800" i="1">
                            <a:latin typeface="Cambria Math" panose="02040503050406030204" pitchFamily="18" charset="0"/>
                          </a:rPr>
                          <m:t>𝜕</m:t>
                        </m:r>
                        <m:r>
                          <a:rPr lang="en-US" sz="800" b="0" i="1" smtClean="0">
                            <a:latin typeface="Cambria Math" panose="02040503050406030204" pitchFamily="18" charset="0"/>
                          </a:rPr>
                          <m:t>𝑥</m:t>
                        </m:r>
                      </m:den>
                    </m:f>
                    <m:r>
                      <a:rPr lang="en-US" sz="800" b="0" i="1" smtClean="0">
                        <a:latin typeface="Cambria Math" panose="02040503050406030204" pitchFamily="18" charset="0"/>
                      </a:rPr>
                      <m:t>+</m:t>
                    </m:r>
                  </m:oMath>
                </a14:m>
                <a:r>
                  <a:rPr lang="en-US" sz="800" dirty="0"/>
                  <a:t> </a:t>
                </a:r>
                <a14:m>
                  <m:oMath xmlns:m="http://schemas.openxmlformats.org/officeDocument/2006/math">
                    <m:f>
                      <m:fPr>
                        <m:ctrlPr>
                          <a:rPr lang="en-US" sz="800" i="1">
                            <a:latin typeface="Cambria Math" panose="02040503050406030204" pitchFamily="18" charset="0"/>
                          </a:rPr>
                        </m:ctrlPr>
                      </m:fPr>
                      <m:num>
                        <m:r>
                          <a:rPr lang="en-US" sz="800" i="1">
                            <a:latin typeface="Cambria Math" panose="02040503050406030204" pitchFamily="18" charset="0"/>
                          </a:rPr>
                          <m:t>𝜕</m:t>
                        </m:r>
                        <m:sSub>
                          <m:sSubPr>
                            <m:ctrlPr>
                              <a:rPr lang="en-US" sz="800" i="1">
                                <a:latin typeface="Cambria Math" panose="02040503050406030204" pitchFamily="18" charset="0"/>
                              </a:rPr>
                            </m:ctrlPr>
                          </m:sSubPr>
                          <m:e>
                            <m:r>
                              <a:rPr lang="en-US" sz="800" i="1">
                                <a:latin typeface="Cambria Math" panose="02040503050406030204" pitchFamily="18" charset="0"/>
                              </a:rPr>
                              <m:t>𝑉</m:t>
                            </m:r>
                          </m:e>
                          <m:sub>
                            <m:r>
                              <a:rPr lang="en-US" sz="800" b="0" i="1" smtClean="0">
                                <a:latin typeface="Cambria Math" panose="02040503050406030204" pitchFamily="18" charset="0"/>
                              </a:rPr>
                              <m:t>𝑦</m:t>
                            </m:r>
                          </m:sub>
                        </m:sSub>
                      </m:num>
                      <m:den>
                        <m:r>
                          <a:rPr lang="en-US" sz="800" i="1">
                            <a:latin typeface="Cambria Math" panose="02040503050406030204" pitchFamily="18" charset="0"/>
                          </a:rPr>
                          <m:t>𝜕</m:t>
                        </m:r>
                        <m:r>
                          <a:rPr lang="en-US" sz="800" b="0" i="1" smtClean="0">
                            <a:latin typeface="Cambria Math" panose="02040503050406030204" pitchFamily="18" charset="0"/>
                          </a:rPr>
                          <m:t>𝑦</m:t>
                        </m:r>
                      </m:den>
                    </m:f>
                    <m:r>
                      <a:rPr lang="en-US" sz="800" b="0" i="1" smtClean="0">
                        <a:latin typeface="Cambria Math" panose="02040503050406030204" pitchFamily="18" charset="0"/>
                      </a:rPr>
                      <m:t>=0</m:t>
                    </m:r>
                  </m:oMath>
                </a14:m>
                <a:endParaRPr lang="en-US" sz="800" dirty="0"/>
              </a:p>
            </p:txBody>
          </p:sp>
        </mc:Choice>
        <mc:Fallback>
          <p:sp>
            <p:nvSpPr>
              <p:cNvPr id="100" name="Rectangle 99">
                <a:extLst>
                  <a:ext uri="{FF2B5EF4-FFF2-40B4-BE49-F238E27FC236}">
                    <a16:creationId xmlns:a16="http://schemas.microsoft.com/office/drawing/2014/main" id="{060F78DC-F935-2D44-A3A8-24F9CD071DD9}"/>
                  </a:ext>
                </a:extLst>
              </p:cNvPr>
              <p:cNvSpPr>
                <a:spLocks noRot="1" noChangeAspect="1" noMove="1" noResize="1" noEditPoints="1" noAdjustHandles="1" noChangeArrowheads="1" noChangeShapeType="1" noTextEdit="1"/>
              </p:cNvSpPr>
              <p:nvPr/>
            </p:nvSpPr>
            <p:spPr>
              <a:xfrm>
                <a:off x="5757149" y="1743585"/>
                <a:ext cx="752835" cy="294504"/>
              </a:xfrm>
              <a:prstGeom prst="rect">
                <a:avLst/>
              </a:prstGeom>
              <a:blipFill>
                <a:blip r:embed="rId63"/>
                <a:stretch>
                  <a:fillRect/>
                </a:stretch>
              </a:blipFill>
            </p:spPr>
            <p:txBody>
              <a:bodyPr/>
              <a:lstStyle/>
              <a:p>
                <a:r>
                  <a:rPr lang="en-US">
                    <a:noFill/>
                  </a:rPr>
                  <a:t> </a:t>
                </a:r>
              </a:p>
            </p:txBody>
          </p:sp>
        </mc:Fallback>
      </mc:AlternateContent>
      <p:cxnSp>
        <p:nvCxnSpPr>
          <p:cNvPr id="102" name="Straight Arrow Connector 101">
            <a:extLst>
              <a:ext uri="{FF2B5EF4-FFF2-40B4-BE49-F238E27FC236}">
                <a16:creationId xmlns:a16="http://schemas.microsoft.com/office/drawing/2014/main" id="{ED54D341-E779-9D42-BB81-362EF8A80650}"/>
              </a:ext>
            </a:extLst>
          </p:cNvPr>
          <p:cNvCxnSpPr/>
          <p:nvPr/>
        </p:nvCxnSpPr>
        <p:spPr>
          <a:xfrm flipV="1">
            <a:off x="5798566" y="1743585"/>
            <a:ext cx="213354" cy="323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3" name="Rectangle 102">
                <a:extLst>
                  <a:ext uri="{FF2B5EF4-FFF2-40B4-BE49-F238E27FC236}">
                    <a16:creationId xmlns:a16="http://schemas.microsoft.com/office/drawing/2014/main" id="{CBDF05FE-23F0-5448-9E87-601AC719E973}"/>
                  </a:ext>
                </a:extLst>
              </p:cNvPr>
              <p:cNvSpPr/>
              <p:nvPr/>
            </p:nvSpPr>
            <p:spPr>
              <a:xfrm>
                <a:off x="5725078" y="2066651"/>
                <a:ext cx="2110450" cy="215444"/>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sz="800" b="0" i="1" smtClean="0">
                          <a:latin typeface="Cambria Math" panose="02040503050406030204" pitchFamily="18" charset="0"/>
                        </a:rPr>
                        <m:t>𝐹𝑟𝑜𝑚</m:t>
                      </m:r>
                      <m:r>
                        <a:rPr lang="en-US" sz="800" b="0" i="1" smtClean="0">
                          <a:latin typeface="Cambria Math" panose="02040503050406030204" pitchFamily="18" charset="0"/>
                        </a:rPr>
                        <m:t> </m:t>
                      </m:r>
                      <m:r>
                        <a:rPr lang="en-US" sz="800" b="0" i="1" smtClean="0">
                          <a:latin typeface="Cambria Math" panose="02040503050406030204" pitchFamily="18" charset="0"/>
                        </a:rPr>
                        <m:t>𝑡h𝑒</m:t>
                      </m:r>
                      <m:r>
                        <a:rPr lang="en-US" sz="800" b="0" i="1" smtClean="0">
                          <a:latin typeface="Cambria Math" panose="02040503050406030204" pitchFamily="18" charset="0"/>
                        </a:rPr>
                        <m:t> </m:t>
                      </m:r>
                      <m:r>
                        <a:rPr lang="en-US" sz="800" b="0" i="1" smtClean="0">
                          <a:latin typeface="Cambria Math" panose="02040503050406030204" pitchFamily="18" charset="0"/>
                        </a:rPr>
                        <m:t>𝐸𝑞𝑢𝑎𝑡𝑖𝑜𝑛</m:t>
                      </m:r>
                      <m:r>
                        <a:rPr lang="en-US" sz="800" b="0" i="1" smtClean="0">
                          <a:latin typeface="Cambria Math" panose="02040503050406030204" pitchFamily="18" charset="0"/>
                        </a:rPr>
                        <m:t> </m:t>
                      </m:r>
                      <m:r>
                        <a:rPr lang="en-US" sz="800" b="0" i="1" smtClean="0">
                          <a:latin typeface="Cambria Math" panose="02040503050406030204" pitchFamily="18" charset="0"/>
                        </a:rPr>
                        <m:t>𝑜𝑓</m:t>
                      </m:r>
                      <m:r>
                        <a:rPr lang="en-US" sz="800" b="0" i="1" smtClean="0">
                          <a:latin typeface="Cambria Math" panose="02040503050406030204" pitchFamily="18" charset="0"/>
                        </a:rPr>
                        <m:t> </m:t>
                      </m:r>
                      <m:r>
                        <a:rPr lang="en-US" sz="800" b="0" i="1" smtClean="0">
                          <a:latin typeface="Cambria Math" panose="02040503050406030204" pitchFamily="18" charset="0"/>
                        </a:rPr>
                        <m:t>𝑀𝑜𝑡𝑖𝑜𝑛</m:t>
                      </m:r>
                      <m:r>
                        <a:rPr lang="en-US" sz="800" b="0" i="1" smtClean="0">
                          <a:latin typeface="Cambria Math" panose="02040503050406030204" pitchFamily="18" charset="0"/>
                        </a:rPr>
                        <m:t>, </m:t>
                      </m:r>
                      <m:r>
                        <a:rPr lang="en-US" sz="800" b="0" i="1" smtClean="0">
                          <a:latin typeface="Cambria Math" panose="02040503050406030204" pitchFamily="18" charset="0"/>
                        </a:rPr>
                        <m:t>𝑦</m:t>
                      </m:r>
                      <m:r>
                        <a:rPr lang="en-US" sz="800" b="0" i="1" smtClean="0">
                          <a:latin typeface="Cambria Math" panose="02040503050406030204" pitchFamily="18" charset="0"/>
                        </a:rPr>
                        <m:t> </m:t>
                      </m:r>
                      <m:r>
                        <a:rPr lang="en-US" sz="800" b="0" i="1" smtClean="0">
                          <a:latin typeface="Cambria Math" panose="02040503050406030204" pitchFamily="18" charset="0"/>
                        </a:rPr>
                        <m:t>𝑑𝑖𝑟𝑒𝑐𝑡𝑖𝑜𝑛</m:t>
                      </m:r>
                    </m:oMath>
                  </m:oMathPara>
                </a14:m>
                <a:endParaRPr lang="en-US" sz="800" dirty="0"/>
              </a:p>
            </p:txBody>
          </p:sp>
        </mc:Choice>
        <mc:Fallback>
          <p:sp>
            <p:nvSpPr>
              <p:cNvPr id="103" name="Rectangle 102">
                <a:extLst>
                  <a:ext uri="{FF2B5EF4-FFF2-40B4-BE49-F238E27FC236}">
                    <a16:creationId xmlns:a16="http://schemas.microsoft.com/office/drawing/2014/main" id="{CBDF05FE-23F0-5448-9E87-601AC719E973}"/>
                  </a:ext>
                </a:extLst>
              </p:cNvPr>
              <p:cNvSpPr>
                <a:spLocks noRot="1" noChangeAspect="1" noMove="1" noResize="1" noEditPoints="1" noAdjustHandles="1" noChangeArrowheads="1" noChangeShapeType="1" noTextEdit="1"/>
              </p:cNvSpPr>
              <p:nvPr/>
            </p:nvSpPr>
            <p:spPr>
              <a:xfrm>
                <a:off x="5725078" y="2066651"/>
                <a:ext cx="2110450" cy="215444"/>
              </a:xfrm>
              <a:prstGeom prst="rect">
                <a:avLst/>
              </a:prstGeom>
              <a:blipFill>
                <a:blip r:embed="rId6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4" name="TextBox 103">
                <a:extLst>
                  <a:ext uri="{FF2B5EF4-FFF2-40B4-BE49-F238E27FC236}">
                    <a16:creationId xmlns:a16="http://schemas.microsoft.com/office/drawing/2014/main" id="{FF7D479E-232A-434F-ADD1-AA6E22EA0114}"/>
                  </a:ext>
                </a:extLst>
              </p:cNvPr>
              <p:cNvSpPr txBox="1"/>
              <p:nvPr/>
            </p:nvSpPr>
            <p:spPr>
              <a:xfrm>
                <a:off x="5837046" y="2248267"/>
                <a:ext cx="1021847" cy="28017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
                        <m:fPr>
                          <m:ctrlPr>
                            <a:rPr lang="en-US" sz="800" i="1" smtClean="0">
                              <a:latin typeface="Cambria Math" panose="02040503050406030204" pitchFamily="18" charset="0"/>
                            </a:rPr>
                          </m:ctrlPr>
                        </m:fPr>
                        <m:num>
                          <m:r>
                            <a:rPr lang="en-US" sz="800" i="1" smtClean="0">
                              <a:latin typeface="Cambria Math" panose="02040503050406030204" pitchFamily="18" charset="0"/>
                            </a:rPr>
                            <m:t>𝜕</m:t>
                          </m:r>
                          <m:r>
                            <a:rPr lang="en-US" sz="800" b="0" i="1" smtClean="0">
                              <a:latin typeface="Cambria Math" panose="02040503050406030204" pitchFamily="18" charset="0"/>
                            </a:rPr>
                            <m:t>𝑝</m:t>
                          </m:r>
                        </m:num>
                        <m:den>
                          <m:r>
                            <a:rPr lang="en-US" sz="800" i="1" smtClean="0">
                              <a:latin typeface="Cambria Math" panose="02040503050406030204" pitchFamily="18" charset="0"/>
                            </a:rPr>
                            <m:t>𝜕</m:t>
                          </m:r>
                          <m:r>
                            <a:rPr lang="en-US" sz="800" b="0" i="1" smtClean="0">
                              <a:latin typeface="Cambria Math" panose="02040503050406030204" pitchFamily="18" charset="0"/>
                            </a:rPr>
                            <m:t>𝑧</m:t>
                          </m:r>
                        </m:den>
                      </m:f>
                      <m:r>
                        <a:rPr lang="en-US" sz="800" b="0" i="1" smtClean="0">
                          <a:latin typeface="Cambria Math" panose="02040503050406030204" pitchFamily="18" charset="0"/>
                        </a:rPr>
                        <m:t>= </m:t>
                      </m:r>
                      <m:r>
                        <a:rPr lang="en-US" sz="800" b="0" i="1" smtClean="0">
                          <a:latin typeface="Cambria Math" panose="02040503050406030204" pitchFamily="18" charset="0"/>
                          <a:ea typeface="Cambria Math" panose="02040503050406030204" pitchFamily="18" charset="0"/>
                        </a:rPr>
                        <m:t>𝜇</m:t>
                      </m:r>
                      <m:d>
                        <m:dPr>
                          <m:ctrlPr>
                            <a:rPr lang="en-US" sz="800" b="0" i="1" smtClean="0">
                              <a:latin typeface="Cambria Math" panose="02040503050406030204" pitchFamily="18" charset="0"/>
                              <a:ea typeface="Cambria Math" panose="02040503050406030204" pitchFamily="18" charset="0"/>
                            </a:rPr>
                          </m:ctrlPr>
                        </m:dPr>
                        <m:e>
                          <m:f>
                            <m:fPr>
                              <m:ctrlPr>
                                <a:rPr lang="en-US" sz="800" i="1" smtClean="0">
                                  <a:latin typeface="Cambria Math" panose="02040503050406030204" pitchFamily="18" charset="0"/>
                                </a:rPr>
                              </m:ctrlPr>
                            </m:fPr>
                            <m:num>
                              <m:sSup>
                                <m:sSupPr>
                                  <m:ctrlPr>
                                    <a:rPr lang="en-US" sz="800" i="1" smtClean="0">
                                      <a:latin typeface="Cambria Math" panose="02040503050406030204" pitchFamily="18" charset="0"/>
                                    </a:rPr>
                                  </m:ctrlPr>
                                </m:sSupPr>
                                <m:e>
                                  <m:r>
                                    <a:rPr lang="en-US" sz="800" i="1" smtClean="0">
                                      <a:latin typeface="Cambria Math" panose="02040503050406030204" pitchFamily="18" charset="0"/>
                                    </a:rPr>
                                    <m:t>𝜕</m:t>
                                  </m:r>
                                </m:e>
                                <m:sup>
                                  <m:r>
                                    <a:rPr lang="en-US" sz="800" b="0" i="1" smtClean="0">
                                      <a:latin typeface="Cambria Math" panose="02040503050406030204" pitchFamily="18" charset="0"/>
                                    </a:rPr>
                                    <m:t>2</m:t>
                                  </m:r>
                                </m:sup>
                              </m:sSup>
                              <m:sSub>
                                <m:sSubPr>
                                  <m:ctrlPr>
                                    <a:rPr lang="en-US" sz="800" i="1" smtClean="0">
                                      <a:latin typeface="Cambria Math" panose="02040503050406030204" pitchFamily="18" charset="0"/>
                                    </a:rPr>
                                  </m:ctrlPr>
                                </m:sSubPr>
                                <m:e>
                                  <m:r>
                                    <a:rPr lang="en-US" sz="800" b="0" i="1" smtClean="0">
                                      <a:latin typeface="Cambria Math" panose="02040503050406030204" pitchFamily="18" charset="0"/>
                                    </a:rPr>
                                    <m:t>𝑉</m:t>
                                  </m:r>
                                </m:e>
                                <m:sub>
                                  <m:r>
                                    <a:rPr lang="en-US" sz="800" b="0" i="1" smtClean="0">
                                      <a:latin typeface="Cambria Math" panose="02040503050406030204" pitchFamily="18" charset="0"/>
                                    </a:rPr>
                                    <m:t>𝑦</m:t>
                                  </m:r>
                                </m:sub>
                              </m:sSub>
                            </m:num>
                            <m:den>
                              <m:r>
                                <a:rPr lang="en-US" sz="800" i="1" smtClean="0">
                                  <a:latin typeface="Cambria Math" panose="02040503050406030204" pitchFamily="18" charset="0"/>
                                </a:rPr>
                                <m:t>𝜕</m:t>
                              </m:r>
                              <m:sSup>
                                <m:sSupPr>
                                  <m:ctrlPr>
                                    <a:rPr lang="en-US" sz="800" i="1" smtClean="0">
                                      <a:latin typeface="Cambria Math" panose="02040503050406030204" pitchFamily="18" charset="0"/>
                                    </a:rPr>
                                  </m:ctrlPr>
                                </m:sSupPr>
                                <m:e>
                                  <m:r>
                                    <a:rPr lang="en-US" sz="800" b="0" i="1" smtClean="0">
                                      <a:latin typeface="Cambria Math" panose="02040503050406030204" pitchFamily="18" charset="0"/>
                                    </a:rPr>
                                    <m:t>𝑥</m:t>
                                  </m:r>
                                </m:e>
                                <m:sup>
                                  <m:r>
                                    <a:rPr lang="en-US" sz="800" b="0" i="1" smtClean="0">
                                      <a:latin typeface="Cambria Math" panose="02040503050406030204" pitchFamily="18" charset="0"/>
                                    </a:rPr>
                                    <m:t>2</m:t>
                                  </m:r>
                                </m:sup>
                              </m:sSup>
                            </m:den>
                          </m:f>
                          <m:r>
                            <a:rPr lang="en-US" sz="800" b="0" i="1" smtClean="0">
                              <a:latin typeface="Cambria Math" panose="02040503050406030204" pitchFamily="18" charset="0"/>
                            </a:rPr>
                            <m:t>+</m:t>
                          </m:r>
                          <m:f>
                            <m:fPr>
                              <m:ctrlPr>
                                <a:rPr lang="en-US" sz="800" i="1" smtClean="0">
                                  <a:latin typeface="Cambria Math" panose="02040503050406030204" pitchFamily="18" charset="0"/>
                                </a:rPr>
                              </m:ctrlPr>
                            </m:fPr>
                            <m:num>
                              <m:sSup>
                                <m:sSupPr>
                                  <m:ctrlPr>
                                    <a:rPr lang="en-US" sz="800" i="1" smtClean="0">
                                      <a:latin typeface="Cambria Math" panose="02040503050406030204" pitchFamily="18" charset="0"/>
                                    </a:rPr>
                                  </m:ctrlPr>
                                </m:sSupPr>
                                <m:e>
                                  <m:r>
                                    <a:rPr lang="en-US" sz="800" i="1" smtClean="0">
                                      <a:latin typeface="Cambria Math" panose="02040503050406030204" pitchFamily="18" charset="0"/>
                                    </a:rPr>
                                    <m:t>𝜕</m:t>
                                  </m:r>
                                </m:e>
                                <m:sup>
                                  <m:r>
                                    <a:rPr lang="en-US" sz="800" b="0" i="1" smtClean="0">
                                      <a:latin typeface="Cambria Math" panose="02040503050406030204" pitchFamily="18" charset="0"/>
                                    </a:rPr>
                                    <m:t>2</m:t>
                                  </m:r>
                                </m:sup>
                              </m:sSup>
                              <m:sSub>
                                <m:sSubPr>
                                  <m:ctrlPr>
                                    <a:rPr lang="en-US" sz="800" i="1" smtClean="0">
                                      <a:latin typeface="Cambria Math" panose="02040503050406030204" pitchFamily="18" charset="0"/>
                                    </a:rPr>
                                  </m:ctrlPr>
                                </m:sSubPr>
                                <m:e>
                                  <m:r>
                                    <a:rPr lang="en-US" sz="800" b="0" i="1" smtClean="0">
                                      <a:latin typeface="Cambria Math" panose="02040503050406030204" pitchFamily="18" charset="0"/>
                                    </a:rPr>
                                    <m:t>𝑉</m:t>
                                  </m:r>
                                </m:e>
                                <m:sub>
                                  <m:r>
                                    <a:rPr lang="en-US" sz="800" b="0" i="1" smtClean="0">
                                      <a:latin typeface="Cambria Math" panose="02040503050406030204" pitchFamily="18" charset="0"/>
                                    </a:rPr>
                                    <m:t>𝑦</m:t>
                                  </m:r>
                                </m:sub>
                              </m:sSub>
                            </m:num>
                            <m:den>
                              <m:r>
                                <a:rPr lang="en-US" sz="800" i="1" smtClean="0">
                                  <a:latin typeface="Cambria Math" panose="02040503050406030204" pitchFamily="18" charset="0"/>
                                </a:rPr>
                                <m:t>𝜕</m:t>
                              </m:r>
                              <m:sSup>
                                <m:sSupPr>
                                  <m:ctrlPr>
                                    <a:rPr lang="en-US" sz="800" i="1" smtClean="0">
                                      <a:latin typeface="Cambria Math" panose="02040503050406030204" pitchFamily="18" charset="0"/>
                                    </a:rPr>
                                  </m:ctrlPr>
                                </m:sSupPr>
                                <m:e>
                                  <m:r>
                                    <a:rPr lang="en-US" sz="800" b="0" i="1" smtClean="0">
                                      <a:latin typeface="Cambria Math" panose="02040503050406030204" pitchFamily="18" charset="0"/>
                                    </a:rPr>
                                    <m:t>𝑦</m:t>
                                  </m:r>
                                </m:e>
                                <m:sup>
                                  <m:r>
                                    <a:rPr lang="en-US" sz="800" b="0" i="1" smtClean="0">
                                      <a:latin typeface="Cambria Math" panose="02040503050406030204" pitchFamily="18" charset="0"/>
                                    </a:rPr>
                                    <m:t>2</m:t>
                                  </m:r>
                                </m:sup>
                              </m:sSup>
                            </m:den>
                          </m:f>
                        </m:e>
                      </m:d>
                    </m:oMath>
                  </m:oMathPara>
                </a14:m>
                <a:endParaRPr lang="en-US" sz="800" dirty="0"/>
              </a:p>
            </p:txBody>
          </p:sp>
        </mc:Choice>
        <mc:Fallback>
          <p:sp>
            <p:nvSpPr>
              <p:cNvPr id="104" name="TextBox 103">
                <a:extLst>
                  <a:ext uri="{FF2B5EF4-FFF2-40B4-BE49-F238E27FC236}">
                    <a16:creationId xmlns:a16="http://schemas.microsoft.com/office/drawing/2014/main" id="{FF7D479E-232A-434F-ADD1-AA6E22EA0114}"/>
                  </a:ext>
                </a:extLst>
              </p:cNvPr>
              <p:cNvSpPr txBox="1">
                <a:spLocks noRot="1" noChangeAspect="1" noMove="1" noResize="1" noEditPoints="1" noAdjustHandles="1" noChangeArrowheads="1" noChangeShapeType="1" noTextEdit="1"/>
              </p:cNvSpPr>
              <p:nvPr/>
            </p:nvSpPr>
            <p:spPr>
              <a:xfrm>
                <a:off x="5837046" y="2248267"/>
                <a:ext cx="1021847" cy="280172"/>
              </a:xfrm>
              <a:prstGeom prst="rect">
                <a:avLst/>
              </a:prstGeom>
              <a:blipFill>
                <a:blip r:embed="rId65"/>
                <a:stretch>
                  <a:fillRect l="-3704" b="-4348"/>
                </a:stretch>
              </a:blipFill>
            </p:spPr>
            <p:txBody>
              <a:bodyPr/>
              <a:lstStyle/>
              <a:p>
                <a:r>
                  <a:rPr lang="en-US">
                    <a:noFill/>
                  </a:rPr>
                  <a:t> </a:t>
                </a:r>
              </a:p>
            </p:txBody>
          </p:sp>
        </mc:Fallback>
      </mc:AlternateContent>
      <p:cxnSp>
        <p:nvCxnSpPr>
          <p:cNvPr id="105" name="Straight Arrow Connector 104">
            <a:extLst>
              <a:ext uri="{FF2B5EF4-FFF2-40B4-BE49-F238E27FC236}">
                <a16:creationId xmlns:a16="http://schemas.microsoft.com/office/drawing/2014/main" id="{95B46FEA-BB3E-AF44-8AA3-5415436900CD}"/>
              </a:ext>
            </a:extLst>
          </p:cNvPr>
          <p:cNvCxnSpPr/>
          <p:nvPr/>
        </p:nvCxnSpPr>
        <p:spPr>
          <a:xfrm flipV="1">
            <a:off x="6215451" y="2580911"/>
            <a:ext cx="213354" cy="323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6" name="TextBox 105">
                <a:extLst>
                  <a:ext uri="{FF2B5EF4-FFF2-40B4-BE49-F238E27FC236}">
                    <a16:creationId xmlns:a16="http://schemas.microsoft.com/office/drawing/2014/main" id="{F5E68A52-96AA-D84A-A831-536ADA0B5479}"/>
                  </a:ext>
                </a:extLst>
              </p:cNvPr>
              <p:cNvSpPr txBox="1"/>
              <p:nvPr/>
            </p:nvSpPr>
            <p:spPr>
              <a:xfrm>
                <a:off x="5837046" y="2576122"/>
                <a:ext cx="1499543" cy="28251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
                        <m:fPr>
                          <m:ctrlPr>
                            <a:rPr lang="en-US" sz="800" i="1" smtClean="0">
                              <a:latin typeface="Cambria Math" panose="02040503050406030204" pitchFamily="18" charset="0"/>
                            </a:rPr>
                          </m:ctrlPr>
                        </m:fPr>
                        <m:num>
                          <m:r>
                            <a:rPr lang="en-US" sz="800" i="1" smtClean="0">
                              <a:latin typeface="Cambria Math" panose="02040503050406030204" pitchFamily="18" charset="0"/>
                            </a:rPr>
                            <m:t>𝜕</m:t>
                          </m:r>
                          <m:r>
                            <a:rPr lang="en-US" sz="800" b="0" i="1" smtClean="0">
                              <a:latin typeface="Cambria Math" panose="02040503050406030204" pitchFamily="18" charset="0"/>
                            </a:rPr>
                            <m:t>𝑝</m:t>
                          </m:r>
                        </m:num>
                        <m:den>
                          <m:r>
                            <a:rPr lang="en-US" sz="800" i="1" smtClean="0">
                              <a:latin typeface="Cambria Math" panose="02040503050406030204" pitchFamily="18" charset="0"/>
                            </a:rPr>
                            <m:t>𝜕</m:t>
                          </m:r>
                          <m:r>
                            <a:rPr lang="en-US" sz="800" b="0" i="1" smtClean="0">
                              <a:latin typeface="Cambria Math" panose="02040503050406030204" pitchFamily="18" charset="0"/>
                            </a:rPr>
                            <m:t>𝑧</m:t>
                          </m:r>
                        </m:den>
                      </m:f>
                      <m:r>
                        <a:rPr lang="en-US" sz="800" b="0" i="1" smtClean="0">
                          <a:latin typeface="Cambria Math" panose="02040503050406030204" pitchFamily="18" charset="0"/>
                        </a:rPr>
                        <m:t>= </m:t>
                      </m:r>
                      <m:r>
                        <a:rPr lang="en-US" sz="800" b="0" i="1" smtClean="0">
                          <a:latin typeface="Cambria Math" panose="02040503050406030204" pitchFamily="18" charset="0"/>
                          <a:ea typeface="Cambria Math" panose="02040503050406030204" pitchFamily="18" charset="0"/>
                        </a:rPr>
                        <m:t>𝜇</m:t>
                      </m:r>
                      <m:d>
                        <m:dPr>
                          <m:ctrlPr>
                            <a:rPr lang="en-US" sz="800" b="0" i="1" smtClean="0">
                              <a:latin typeface="Cambria Math" panose="02040503050406030204" pitchFamily="18" charset="0"/>
                              <a:ea typeface="Cambria Math" panose="02040503050406030204" pitchFamily="18" charset="0"/>
                            </a:rPr>
                          </m:ctrlPr>
                        </m:dPr>
                        <m:e>
                          <m:f>
                            <m:fPr>
                              <m:ctrlPr>
                                <a:rPr lang="en-US" sz="800" i="1" smtClean="0">
                                  <a:latin typeface="Cambria Math" panose="02040503050406030204" pitchFamily="18" charset="0"/>
                                </a:rPr>
                              </m:ctrlPr>
                            </m:fPr>
                            <m:num>
                              <m:sSup>
                                <m:sSupPr>
                                  <m:ctrlPr>
                                    <a:rPr lang="en-US" sz="800" i="1" smtClean="0">
                                      <a:latin typeface="Cambria Math" panose="02040503050406030204" pitchFamily="18" charset="0"/>
                                    </a:rPr>
                                  </m:ctrlPr>
                                </m:sSupPr>
                                <m:e>
                                  <m:r>
                                    <a:rPr lang="en-US" sz="800" i="1" smtClean="0">
                                      <a:latin typeface="Cambria Math" panose="02040503050406030204" pitchFamily="18" charset="0"/>
                                    </a:rPr>
                                    <m:t>𝜕</m:t>
                                  </m:r>
                                </m:e>
                                <m:sup>
                                  <m:r>
                                    <a:rPr lang="en-US" sz="800" b="0" i="1" smtClean="0">
                                      <a:latin typeface="Cambria Math" panose="02040503050406030204" pitchFamily="18" charset="0"/>
                                    </a:rPr>
                                    <m:t>2</m:t>
                                  </m:r>
                                </m:sup>
                              </m:sSup>
                              <m:sSub>
                                <m:sSubPr>
                                  <m:ctrlPr>
                                    <a:rPr lang="en-US" sz="800" i="1" smtClean="0">
                                      <a:latin typeface="Cambria Math" panose="02040503050406030204" pitchFamily="18" charset="0"/>
                                    </a:rPr>
                                  </m:ctrlPr>
                                </m:sSubPr>
                                <m:e>
                                  <m:r>
                                    <a:rPr lang="en-US" sz="800" b="0" i="1" smtClean="0">
                                      <a:latin typeface="Cambria Math" panose="02040503050406030204" pitchFamily="18" charset="0"/>
                                    </a:rPr>
                                    <m:t>𝑉</m:t>
                                  </m:r>
                                </m:e>
                                <m:sub>
                                  <m:r>
                                    <a:rPr lang="en-US" sz="800" b="0" i="1" smtClean="0">
                                      <a:latin typeface="Cambria Math" panose="02040503050406030204" pitchFamily="18" charset="0"/>
                                    </a:rPr>
                                    <m:t>𝑦</m:t>
                                  </m:r>
                                </m:sub>
                              </m:sSub>
                            </m:num>
                            <m:den>
                              <m:r>
                                <a:rPr lang="en-US" sz="800" i="1" smtClean="0">
                                  <a:latin typeface="Cambria Math" panose="02040503050406030204" pitchFamily="18" charset="0"/>
                                </a:rPr>
                                <m:t>𝜕</m:t>
                              </m:r>
                              <m:sSup>
                                <m:sSupPr>
                                  <m:ctrlPr>
                                    <a:rPr lang="en-US" sz="800" i="1" smtClean="0">
                                      <a:latin typeface="Cambria Math" panose="02040503050406030204" pitchFamily="18" charset="0"/>
                                    </a:rPr>
                                  </m:ctrlPr>
                                </m:sSupPr>
                                <m:e>
                                  <m:r>
                                    <a:rPr lang="en-US" sz="800" b="0" i="1" smtClean="0">
                                      <a:latin typeface="Cambria Math" panose="02040503050406030204" pitchFamily="18" charset="0"/>
                                    </a:rPr>
                                    <m:t>𝑦</m:t>
                                  </m:r>
                                </m:e>
                                <m:sup>
                                  <m:r>
                                    <a:rPr lang="en-US" sz="800" b="0" i="1" smtClean="0">
                                      <a:latin typeface="Cambria Math" panose="02040503050406030204" pitchFamily="18" charset="0"/>
                                    </a:rPr>
                                    <m:t>2</m:t>
                                  </m:r>
                                </m:sup>
                              </m:sSup>
                            </m:den>
                          </m:f>
                        </m:e>
                      </m:d>
                      <m:r>
                        <a:rPr lang="en-US" sz="800" b="0" i="1" smtClean="0">
                          <a:latin typeface="Cambria Math" panose="02040503050406030204" pitchFamily="18" charset="0"/>
                          <a:ea typeface="Cambria Math" panose="02040503050406030204" pitchFamily="18" charset="0"/>
                        </a:rPr>
                        <m:t>→</m:t>
                      </m:r>
                      <m:f>
                        <m:fPr>
                          <m:ctrlPr>
                            <a:rPr lang="en-US" sz="800" i="1" smtClean="0">
                              <a:latin typeface="Cambria Math" panose="02040503050406030204" pitchFamily="18" charset="0"/>
                            </a:rPr>
                          </m:ctrlPr>
                        </m:fPr>
                        <m:num>
                          <m:r>
                            <a:rPr lang="en-US" sz="800" i="1" smtClean="0">
                              <a:latin typeface="Cambria Math" panose="02040503050406030204" pitchFamily="18" charset="0"/>
                            </a:rPr>
                            <m:t>𝜕</m:t>
                          </m:r>
                          <m:r>
                            <a:rPr lang="en-US" sz="800" b="0" i="1" smtClean="0">
                              <a:latin typeface="Cambria Math" panose="02040503050406030204" pitchFamily="18" charset="0"/>
                            </a:rPr>
                            <m:t>𝑝</m:t>
                          </m:r>
                        </m:num>
                        <m:den>
                          <m:r>
                            <a:rPr lang="en-US" sz="800" i="1" smtClean="0">
                              <a:latin typeface="Cambria Math" panose="02040503050406030204" pitchFamily="18" charset="0"/>
                            </a:rPr>
                            <m:t>𝜕</m:t>
                          </m:r>
                          <m:r>
                            <a:rPr lang="en-US" sz="800" b="0" i="1" smtClean="0">
                              <a:latin typeface="Cambria Math" panose="02040503050406030204" pitchFamily="18" charset="0"/>
                            </a:rPr>
                            <m:t>𝑧</m:t>
                          </m:r>
                        </m:den>
                      </m:f>
                      <m:r>
                        <a:rPr lang="en-US" sz="800" b="0" i="1" smtClean="0">
                          <a:latin typeface="Cambria Math" panose="02040503050406030204" pitchFamily="18" charset="0"/>
                        </a:rPr>
                        <m:t>=0</m:t>
                      </m:r>
                    </m:oMath>
                  </m:oMathPara>
                </a14:m>
                <a:endParaRPr lang="en-US" sz="800" dirty="0"/>
              </a:p>
            </p:txBody>
          </p:sp>
        </mc:Choice>
        <mc:Fallback>
          <p:sp>
            <p:nvSpPr>
              <p:cNvPr id="106" name="TextBox 105">
                <a:extLst>
                  <a:ext uri="{FF2B5EF4-FFF2-40B4-BE49-F238E27FC236}">
                    <a16:creationId xmlns:a16="http://schemas.microsoft.com/office/drawing/2014/main" id="{F5E68A52-96AA-D84A-A831-536ADA0B5479}"/>
                  </a:ext>
                </a:extLst>
              </p:cNvPr>
              <p:cNvSpPr txBox="1">
                <a:spLocks noRot="1" noChangeAspect="1" noMove="1" noResize="1" noEditPoints="1" noAdjustHandles="1" noChangeArrowheads="1" noChangeShapeType="1" noTextEdit="1"/>
              </p:cNvSpPr>
              <p:nvPr/>
            </p:nvSpPr>
            <p:spPr>
              <a:xfrm>
                <a:off x="5837046" y="2576122"/>
                <a:ext cx="1499543" cy="282513"/>
              </a:xfrm>
              <a:prstGeom prst="rect">
                <a:avLst/>
              </a:prstGeom>
              <a:blipFill>
                <a:blip r:embed="rId66"/>
                <a:stretch>
                  <a:fillRect l="-2521" b="-4348"/>
                </a:stretch>
              </a:blipFill>
            </p:spPr>
            <p:txBody>
              <a:bodyPr/>
              <a:lstStyle/>
              <a:p>
                <a:r>
                  <a:rPr lang="en-US">
                    <a:noFill/>
                  </a:rPr>
                  <a:t> </a:t>
                </a:r>
              </a:p>
            </p:txBody>
          </p:sp>
        </mc:Fallback>
      </mc:AlternateContent>
      <p:sp>
        <p:nvSpPr>
          <p:cNvPr id="108" name="TextBox 107">
            <a:extLst>
              <a:ext uri="{FF2B5EF4-FFF2-40B4-BE49-F238E27FC236}">
                <a16:creationId xmlns:a16="http://schemas.microsoft.com/office/drawing/2014/main" id="{53494107-8E80-2741-953C-7300C9D5C25D}"/>
              </a:ext>
            </a:extLst>
          </p:cNvPr>
          <p:cNvSpPr txBox="1"/>
          <p:nvPr/>
        </p:nvSpPr>
        <p:spPr>
          <a:xfrm>
            <a:off x="6916422" y="2548101"/>
            <a:ext cx="840334" cy="338554"/>
          </a:xfrm>
          <a:prstGeom prst="rect">
            <a:avLst/>
          </a:prstGeom>
          <a:noFill/>
        </p:spPr>
        <p:txBody>
          <a:bodyPr wrap="square" rtlCol="0">
            <a:spAutoFit/>
          </a:bodyPr>
          <a:lstStyle/>
          <a:p>
            <a:r>
              <a:rPr lang="en-US" sz="800" i="1" dirty="0"/>
              <a:t>Lubrication</a:t>
            </a:r>
          </a:p>
          <a:p>
            <a:r>
              <a:rPr lang="en-US" sz="800" i="1" dirty="0"/>
              <a:t>Approximation</a:t>
            </a:r>
          </a:p>
        </p:txBody>
      </p:sp>
      <mc:AlternateContent xmlns:mc="http://schemas.openxmlformats.org/markup-compatibility/2006">
        <mc:Choice xmlns:a14="http://schemas.microsoft.com/office/drawing/2010/main" Requires="a14">
          <p:sp>
            <p:nvSpPr>
              <p:cNvPr id="109" name="Rectangle 108">
                <a:extLst>
                  <a:ext uri="{FF2B5EF4-FFF2-40B4-BE49-F238E27FC236}">
                    <a16:creationId xmlns:a16="http://schemas.microsoft.com/office/drawing/2014/main" id="{0B0447C5-D574-B44C-86C0-C4CA0F299F25}"/>
                  </a:ext>
                </a:extLst>
              </p:cNvPr>
              <p:cNvSpPr/>
              <p:nvPr/>
            </p:nvSpPr>
            <p:spPr>
              <a:xfrm>
                <a:off x="5720893" y="2837883"/>
                <a:ext cx="2108591" cy="215444"/>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sz="800" b="0" i="1" smtClean="0">
                          <a:latin typeface="Cambria Math" panose="02040503050406030204" pitchFamily="18" charset="0"/>
                        </a:rPr>
                        <m:t>𝐹𝑟𝑜𝑚</m:t>
                      </m:r>
                      <m:r>
                        <a:rPr lang="en-US" sz="800" b="0" i="1" smtClean="0">
                          <a:latin typeface="Cambria Math" panose="02040503050406030204" pitchFamily="18" charset="0"/>
                        </a:rPr>
                        <m:t> </m:t>
                      </m:r>
                      <m:r>
                        <a:rPr lang="en-US" sz="800" b="0" i="1" smtClean="0">
                          <a:latin typeface="Cambria Math" panose="02040503050406030204" pitchFamily="18" charset="0"/>
                        </a:rPr>
                        <m:t>𝑡h𝑒</m:t>
                      </m:r>
                      <m:r>
                        <a:rPr lang="en-US" sz="800" b="0" i="1" smtClean="0">
                          <a:latin typeface="Cambria Math" panose="02040503050406030204" pitchFamily="18" charset="0"/>
                        </a:rPr>
                        <m:t> </m:t>
                      </m:r>
                      <m:r>
                        <a:rPr lang="en-US" sz="800" b="0" i="1" smtClean="0">
                          <a:latin typeface="Cambria Math" panose="02040503050406030204" pitchFamily="18" charset="0"/>
                        </a:rPr>
                        <m:t>𝐸𝑞𝑢𝑎𝑡𝑖𝑜𝑛</m:t>
                      </m:r>
                      <m:r>
                        <a:rPr lang="en-US" sz="800" b="0" i="1" smtClean="0">
                          <a:latin typeface="Cambria Math" panose="02040503050406030204" pitchFamily="18" charset="0"/>
                        </a:rPr>
                        <m:t> </m:t>
                      </m:r>
                      <m:r>
                        <a:rPr lang="en-US" sz="800" b="0" i="1" smtClean="0">
                          <a:latin typeface="Cambria Math" panose="02040503050406030204" pitchFamily="18" charset="0"/>
                        </a:rPr>
                        <m:t>𝑜𝑓</m:t>
                      </m:r>
                      <m:r>
                        <a:rPr lang="en-US" sz="800" b="0" i="1" smtClean="0">
                          <a:latin typeface="Cambria Math" panose="02040503050406030204" pitchFamily="18" charset="0"/>
                        </a:rPr>
                        <m:t> </m:t>
                      </m:r>
                      <m:r>
                        <a:rPr lang="en-US" sz="800" b="0" i="1" smtClean="0">
                          <a:latin typeface="Cambria Math" panose="02040503050406030204" pitchFamily="18" charset="0"/>
                        </a:rPr>
                        <m:t>𝑀𝑜𝑡𝑖𝑜𝑛</m:t>
                      </m:r>
                      <m:r>
                        <a:rPr lang="en-US" sz="800" b="0" i="1" smtClean="0">
                          <a:latin typeface="Cambria Math" panose="02040503050406030204" pitchFamily="18" charset="0"/>
                        </a:rPr>
                        <m:t>, </m:t>
                      </m:r>
                      <m:r>
                        <a:rPr lang="en-US" sz="800" b="0" i="1" smtClean="0">
                          <a:latin typeface="Cambria Math" panose="02040503050406030204" pitchFamily="18" charset="0"/>
                        </a:rPr>
                        <m:t>𝑥</m:t>
                      </m:r>
                      <m:r>
                        <a:rPr lang="en-US" sz="800" b="0" i="1" smtClean="0">
                          <a:latin typeface="Cambria Math" panose="02040503050406030204" pitchFamily="18" charset="0"/>
                        </a:rPr>
                        <m:t> </m:t>
                      </m:r>
                      <m:r>
                        <a:rPr lang="en-US" sz="800" b="0" i="1" smtClean="0">
                          <a:latin typeface="Cambria Math" panose="02040503050406030204" pitchFamily="18" charset="0"/>
                        </a:rPr>
                        <m:t>𝑑𝑖𝑟𝑒𝑐𝑡𝑖𝑜𝑛</m:t>
                      </m:r>
                    </m:oMath>
                  </m:oMathPara>
                </a14:m>
                <a:endParaRPr lang="en-US" sz="800" dirty="0"/>
              </a:p>
            </p:txBody>
          </p:sp>
        </mc:Choice>
        <mc:Fallback>
          <p:sp>
            <p:nvSpPr>
              <p:cNvPr id="109" name="Rectangle 108">
                <a:extLst>
                  <a:ext uri="{FF2B5EF4-FFF2-40B4-BE49-F238E27FC236}">
                    <a16:creationId xmlns:a16="http://schemas.microsoft.com/office/drawing/2014/main" id="{0B0447C5-D574-B44C-86C0-C4CA0F299F25}"/>
                  </a:ext>
                </a:extLst>
              </p:cNvPr>
              <p:cNvSpPr>
                <a:spLocks noRot="1" noChangeAspect="1" noMove="1" noResize="1" noEditPoints="1" noAdjustHandles="1" noChangeArrowheads="1" noChangeShapeType="1" noTextEdit="1"/>
              </p:cNvSpPr>
              <p:nvPr/>
            </p:nvSpPr>
            <p:spPr>
              <a:xfrm>
                <a:off x="5720893" y="2837883"/>
                <a:ext cx="2108591" cy="215444"/>
              </a:xfrm>
              <a:prstGeom prst="rect">
                <a:avLst/>
              </a:prstGeom>
              <a:blipFill>
                <a:blip r:embed="rId67"/>
                <a:stretch>
                  <a:fillRect b="-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0" name="TextBox 109">
                <a:extLst>
                  <a:ext uri="{FF2B5EF4-FFF2-40B4-BE49-F238E27FC236}">
                    <a16:creationId xmlns:a16="http://schemas.microsoft.com/office/drawing/2014/main" id="{3F1DE8CC-633B-6F41-AB3A-D983D02DBB85}"/>
                  </a:ext>
                </a:extLst>
              </p:cNvPr>
              <p:cNvSpPr txBox="1"/>
              <p:nvPr/>
            </p:nvSpPr>
            <p:spPr>
              <a:xfrm>
                <a:off x="5842251" y="3003029"/>
                <a:ext cx="1021847" cy="28017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
                        <m:fPr>
                          <m:ctrlPr>
                            <a:rPr lang="en-US" sz="800" i="1" smtClean="0">
                              <a:latin typeface="Cambria Math" panose="02040503050406030204" pitchFamily="18" charset="0"/>
                            </a:rPr>
                          </m:ctrlPr>
                        </m:fPr>
                        <m:num>
                          <m:r>
                            <a:rPr lang="en-US" sz="800" i="1" smtClean="0">
                              <a:latin typeface="Cambria Math" panose="02040503050406030204" pitchFamily="18" charset="0"/>
                            </a:rPr>
                            <m:t>𝜕</m:t>
                          </m:r>
                          <m:r>
                            <a:rPr lang="en-US" sz="800" b="0" i="1" smtClean="0">
                              <a:latin typeface="Cambria Math" panose="02040503050406030204" pitchFamily="18" charset="0"/>
                            </a:rPr>
                            <m:t>𝑝</m:t>
                          </m:r>
                        </m:num>
                        <m:den>
                          <m:r>
                            <a:rPr lang="en-US" sz="800" i="1" smtClean="0">
                              <a:latin typeface="Cambria Math" panose="02040503050406030204" pitchFamily="18" charset="0"/>
                            </a:rPr>
                            <m:t>𝜕</m:t>
                          </m:r>
                          <m:r>
                            <a:rPr lang="en-US" sz="800" b="0" i="1" smtClean="0">
                              <a:latin typeface="Cambria Math" panose="02040503050406030204" pitchFamily="18" charset="0"/>
                            </a:rPr>
                            <m:t>𝑧</m:t>
                          </m:r>
                        </m:den>
                      </m:f>
                      <m:r>
                        <a:rPr lang="en-US" sz="800" b="0" i="1" smtClean="0">
                          <a:latin typeface="Cambria Math" panose="02040503050406030204" pitchFamily="18" charset="0"/>
                        </a:rPr>
                        <m:t>= </m:t>
                      </m:r>
                      <m:r>
                        <a:rPr lang="en-US" sz="800" b="0" i="1" smtClean="0">
                          <a:latin typeface="Cambria Math" panose="02040503050406030204" pitchFamily="18" charset="0"/>
                          <a:ea typeface="Cambria Math" panose="02040503050406030204" pitchFamily="18" charset="0"/>
                        </a:rPr>
                        <m:t>𝜇</m:t>
                      </m:r>
                      <m:d>
                        <m:dPr>
                          <m:ctrlPr>
                            <a:rPr lang="en-US" sz="800" b="0" i="1" smtClean="0">
                              <a:latin typeface="Cambria Math" panose="02040503050406030204" pitchFamily="18" charset="0"/>
                              <a:ea typeface="Cambria Math" panose="02040503050406030204" pitchFamily="18" charset="0"/>
                            </a:rPr>
                          </m:ctrlPr>
                        </m:dPr>
                        <m:e>
                          <m:f>
                            <m:fPr>
                              <m:ctrlPr>
                                <a:rPr lang="en-US" sz="800" i="1" smtClean="0">
                                  <a:latin typeface="Cambria Math" panose="02040503050406030204" pitchFamily="18" charset="0"/>
                                </a:rPr>
                              </m:ctrlPr>
                            </m:fPr>
                            <m:num>
                              <m:sSup>
                                <m:sSupPr>
                                  <m:ctrlPr>
                                    <a:rPr lang="en-US" sz="800" i="1" smtClean="0">
                                      <a:latin typeface="Cambria Math" panose="02040503050406030204" pitchFamily="18" charset="0"/>
                                    </a:rPr>
                                  </m:ctrlPr>
                                </m:sSupPr>
                                <m:e>
                                  <m:r>
                                    <a:rPr lang="en-US" sz="800" i="1" smtClean="0">
                                      <a:latin typeface="Cambria Math" panose="02040503050406030204" pitchFamily="18" charset="0"/>
                                    </a:rPr>
                                    <m:t>𝜕</m:t>
                                  </m:r>
                                </m:e>
                                <m:sup>
                                  <m:r>
                                    <a:rPr lang="en-US" sz="800" b="0" i="1" smtClean="0">
                                      <a:latin typeface="Cambria Math" panose="02040503050406030204" pitchFamily="18" charset="0"/>
                                    </a:rPr>
                                    <m:t>2</m:t>
                                  </m:r>
                                </m:sup>
                              </m:sSup>
                              <m:sSub>
                                <m:sSubPr>
                                  <m:ctrlPr>
                                    <a:rPr lang="en-US" sz="800" i="1" smtClean="0">
                                      <a:latin typeface="Cambria Math" panose="02040503050406030204" pitchFamily="18" charset="0"/>
                                    </a:rPr>
                                  </m:ctrlPr>
                                </m:sSubPr>
                                <m:e>
                                  <m:r>
                                    <a:rPr lang="en-US" sz="800" b="0" i="1" smtClean="0">
                                      <a:latin typeface="Cambria Math" panose="02040503050406030204" pitchFamily="18" charset="0"/>
                                    </a:rPr>
                                    <m:t>𝑉</m:t>
                                  </m:r>
                                </m:e>
                                <m:sub>
                                  <m:r>
                                    <a:rPr lang="en-US" sz="800" b="0" i="1" smtClean="0">
                                      <a:latin typeface="Cambria Math" panose="02040503050406030204" pitchFamily="18" charset="0"/>
                                    </a:rPr>
                                    <m:t>𝑥</m:t>
                                  </m:r>
                                </m:sub>
                              </m:sSub>
                            </m:num>
                            <m:den>
                              <m:r>
                                <a:rPr lang="en-US" sz="800" i="1" smtClean="0">
                                  <a:latin typeface="Cambria Math" panose="02040503050406030204" pitchFamily="18" charset="0"/>
                                </a:rPr>
                                <m:t>𝜕</m:t>
                              </m:r>
                              <m:sSup>
                                <m:sSupPr>
                                  <m:ctrlPr>
                                    <a:rPr lang="en-US" sz="800" i="1" smtClean="0">
                                      <a:latin typeface="Cambria Math" panose="02040503050406030204" pitchFamily="18" charset="0"/>
                                    </a:rPr>
                                  </m:ctrlPr>
                                </m:sSupPr>
                                <m:e>
                                  <m:r>
                                    <a:rPr lang="en-US" sz="800" b="0" i="1" smtClean="0">
                                      <a:latin typeface="Cambria Math" panose="02040503050406030204" pitchFamily="18" charset="0"/>
                                    </a:rPr>
                                    <m:t>𝑥</m:t>
                                  </m:r>
                                </m:e>
                                <m:sup>
                                  <m:r>
                                    <a:rPr lang="en-US" sz="800" b="0" i="1" smtClean="0">
                                      <a:latin typeface="Cambria Math" panose="02040503050406030204" pitchFamily="18" charset="0"/>
                                    </a:rPr>
                                    <m:t>2</m:t>
                                  </m:r>
                                </m:sup>
                              </m:sSup>
                            </m:den>
                          </m:f>
                          <m:r>
                            <a:rPr lang="en-US" sz="800" b="0" i="1" smtClean="0">
                              <a:latin typeface="Cambria Math" panose="02040503050406030204" pitchFamily="18" charset="0"/>
                            </a:rPr>
                            <m:t>+</m:t>
                          </m:r>
                          <m:f>
                            <m:fPr>
                              <m:ctrlPr>
                                <a:rPr lang="en-US" sz="800" i="1" smtClean="0">
                                  <a:latin typeface="Cambria Math" panose="02040503050406030204" pitchFamily="18" charset="0"/>
                                </a:rPr>
                              </m:ctrlPr>
                            </m:fPr>
                            <m:num>
                              <m:sSup>
                                <m:sSupPr>
                                  <m:ctrlPr>
                                    <a:rPr lang="en-US" sz="800" i="1" smtClean="0">
                                      <a:latin typeface="Cambria Math" panose="02040503050406030204" pitchFamily="18" charset="0"/>
                                    </a:rPr>
                                  </m:ctrlPr>
                                </m:sSupPr>
                                <m:e>
                                  <m:r>
                                    <a:rPr lang="en-US" sz="800" i="1" smtClean="0">
                                      <a:latin typeface="Cambria Math" panose="02040503050406030204" pitchFamily="18" charset="0"/>
                                    </a:rPr>
                                    <m:t>𝜕</m:t>
                                  </m:r>
                                </m:e>
                                <m:sup>
                                  <m:r>
                                    <a:rPr lang="en-US" sz="800" b="0" i="1" smtClean="0">
                                      <a:latin typeface="Cambria Math" panose="02040503050406030204" pitchFamily="18" charset="0"/>
                                    </a:rPr>
                                    <m:t>2</m:t>
                                  </m:r>
                                </m:sup>
                              </m:sSup>
                              <m:sSub>
                                <m:sSubPr>
                                  <m:ctrlPr>
                                    <a:rPr lang="en-US" sz="800" i="1" smtClean="0">
                                      <a:latin typeface="Cambria Math" panose="02040503050406030204" pitchFamily="18" charset="0"/>
                                    </a:rPr>
                                  </m:ctrlPr>
                                </m:sSubPr>
                                <m:e>
                                  <m:r>
                                    <a:rPr lang="en-US" sz="800" b="0" i="1" smtClean="0">
                                      <a:latin typeface="Cambria Math" panose="02040503050406030204" pitchFamily="18" charset="0"/>
                                    </a:rPr>
                                    <m:t>𝑉</m:t>
                                  </m:r>
                                </m:e>
                                <m:sub>
                                  <m:r>
                                    <a:rPr lang="en-US" sz="800" b="0" i="1" smtClean="0">
                                      <a:latin typeface="Cambria Math" panose="02040503050406030204" pitchFamily="18" charset="0"/>
                                    </a:rPr>
                                    <m:t>𝑥</m:t>
                                  </m:r>
                                </m:sub>
                              </m:sSub>
                            </m:num>
                            <m:den>
                              <m:r>
                                <a:rPr lang="en-US" sz="800" i="1" smtClean="0">
                                  <a:latin typeface="Cambria Math" panose="02040503050406030204" pitchFamily="18" charset="0"/>
                                </a:rPr>
                                <m:t>𝜕</m:t>
                              </m:r>
                              <m:sSup>
                                <m:sSupPr>
                                  <m:ctrlPr>
                                    <a:rPr lang="en-US" sz="800" i="1" smtClean="0">
                                      <a:latin typeface="Cambria Math" panose="02040503050406030204" pitchFamily="18" charset="0"/>
                                    </a:rPr>
                                  </m:ctrlPr>
                                </m:sSupPr>
                                <m:e>
                                  <m:r>
                                    <a:rPr lang="en-US" sz="800" b="0" i="1" smtClean="0">
                                      <a:latin typeface="Cambria Math" panose="02040503050406030204" pitchFamily="18" charset="0"/>
                                    </a:rPr>
                                    <m:t>𝑦</m:t>
                                  </m:r>
                                </m:e>
                                <m:sup>
                                  <m:r>
                                    <a:rPr lang="en-US" sz="800" b="0" i="1" smtClean="0">
                                      <a:latin typeface="Cambria Math" panose="02040503050406030204" pitchFamily="18" charset="0"/>
                                    </a:rPr>
                                    <m:t>2</m:t>
                                  </m:r>
                                </m:sup>
                              </m:sSup>
                            </m:den>
                          </m:f>
                        </m:e>
                      </m:d>
                    </m:oMath>
                  </m:oMathPara>
                </a14:m>
                <a:endParaRPr lang="en-US" sz="800" dirty="0"/>
              </a:p>
            </p:txBody>
          </p:sp>
        </mc:Choice>
        <mc:Fallback>
          <p:sp>
            <p:nvSpPr>
              <p:cNvPr id="110" name="TextBox 109">
                <a:extLst>
                  <a:ext uri="{FF2B5EF4-FFF2-40B4-BE49-F238E27FC236}">
                    <a16:creationId xmlns:a16="http://schemas.microsoft.com/office/drawing/2014/main" id="{3F1DE8CC-633B-6F41-AB3A-D983D02DBB85}"/>
                  </a:ext>
                </a:extLst>
              </p:cNvPr>
              <p:cNvSpPr txBox="1">
                <a:spLocks noRot="1" noChangeAspect="1" noMove="1" noResize="1" noEditPoints="1" noAdjustHandles="1" noChangeArrowheads="1" noChangeShapeType="1" noTextEdit="1"/>
              </p:cNvSpPr>
              <p:nvPr/>
            </p:nvSpPr>
            <p:spPr>
              <a:xfrm>
                <a:off x="5842251" y="3003029"/>
                <a:ext cx="1021847" cy="280172"/>
              </a:xfrm>
              <a:prstGeom prst="rect">
                <a:avLst/>
              </a:prstGeom>
              <a:blipFill>
                <a:blip r:embed="rId68"/>
                <a:stretch>
                  <a:fillRect l="-3704"/>
                </a:stretch>
              </a:blipFill>
            </p:spPr>
            <p:txBody>
              <a:bodyPr/>
              <a:lstStyle/>
              <a:p>
                <a:r>
                  <a:rPr lang="en-US">
                    <a:noFill/>
                  </a:rPr>
                  <a:t> </a:t>
                </a:r>
              </a:p>
            </p:txBody>
          </p:sp>
        </mc:Fallback>
      </mc:AlternateContent>
      <p:cxnSp>
        <p:nvCxnSpPr>
          <p:cNvPr id="111" name="Straight Arrow Connector 110">
            <a:extLst>
              <a:ext uri="{FF2B5EF4-FFF2-40B4-BE49-F238E27FC236}">
                <a16:creationId xmlns:a16="http://schemas.microsoft.com/office/drawing/2014/main" id="{410BE019-CD21-4C4C-BD3E-B10C4160B6AC}"/>
              </a:ext>
            </a:extLst>
          </p:cNvPr>
          <p:cNvCxnSpPr/>
          <p:nvPr/>
        </p:nvCxnSpPr>
        <p:spPr>
          <a:xfrm flipV="1">
            <a:off x="6248083" y="2977260"/>
            <a:ext cx="213354" cy="323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2" name="TextBox 111">
                <a:extLst>
                  <a:ext uri="{FF2B5EF4-FFF2-40B4-BE49-F238E27FC236}">
                    <a16:creationId xmlns:a16="http://schemas.microsoft.com/office/drawing/2014/main" id="{9E100019-74BF-FD4F-AAC7-16C3886CB091}"/>
                  </a:ext>
                </a:extLst>
              </p:cNvPr>
              <p:cNvSpPr txBox="1"/>
              <p:nvPr/>
            </p:nvSpPr>
            <p:spPr>
              <a:xfrm>
                <a:off x="5837046" y="3302334"/>
                <a:ext cx="1021847" cy="280172"/>
              </a:xfrm>
              <a:prstGeom prst="rect">
                <a:avLst/>
              </a:prstGeom>
              <a:noFill/>
            </p:spPr>
            <p:txBody>
              <a:bodyPr wrap="square" lIns="0" tIns="0" rIns="0" bIns="0" rtlCol="0">
                <a:spAutoFit/>
              </a:bodyPr>
              <a:lstStyle/>
              <a:p>
                <a:pPr algn="just"/>
                <a14:m>
                  <m:oMathPara xmlns:m="http://schemas.openxmlformats.org/officeDocument/2006/math">
                    <m:oMathParaPr>
                      <m:jc m:val="left"/>
                    </m:oMathParaPr>
                    <m:oMath xmlns:m="http://schemas.openxmlformats.org/officeDocument/2006/math">
                      <m:f>
                        <m:fPr>
                          <m:ctrlPr>
                            <a:rPr lang="en-US" sz="800" i="1" smtClean="0">
                              <a:latin typeface="Cambria Math" panose="02040503050406030204" pitchFamily="18" charset="0"/>
                            </a:rPr>
                          </m:ctrlPr>
                        </m:fPr>
                        <m:num>
                          <m:sSub>
                            <m:sSubPr>
                              <m:ctrlPr>
                                <a:rPr lang="en-US" sz="800" i="1" smtClean="0">
                                  <a:latin typeface="Cambria Math" panose="02040503050406030204" pitchFamily="18" charset="0"/>
                                </a:rPr>
                              </m:ctrlPr>
                            </m:sSubPr>
                            <m:e>
                              <m:r>
                                <a:rPr lang="en-US" sz="800" b="0" i="1" smtClean="0">
                                  <a:latin typeface="Cambria Math" panose="02040503050406030204" pitchFamily="18" charset="0"/>
                                </a:rPr>
                                <m:t>∆</m:t>
                              </m:r>
                              <m:r>
                                <a:rPr lang="en-US" sz="800" b="0" i="1" smtClean="0">
                                  <a:latin typeface="Cambria Math" panose="02040503050406030204" pitchFamily="18" charset="0"/>
                                </a:rPr>
                                <m:t>𝑃</m:t>
                              </m:r>
                            </m:e>
                            <m:sub>
                              <m:r>
                                <a:rPr lang="en-US" sz="800" b="0" i="1" smtClean="0">
                                  <a:latin typeface="Cambria Math" panose="02040503050406030204" pitchFamily="18" charset="0"/>
                                </a:rPr>
                                <m:t>𝑥</m:t>
                              </m:r>
                            </m:sub>
                          </m:sSub>
                        </m:num>
                        <m:den>
                          <m:r>
                            <a:rPr lang="en-US" sz="800" b="0" i="1" smtClean="0">
                              <a:latin typeface="Cambria Math" panose="02040503050406030204" pitchFamily="18" charset="0"/>
                            </a:rPr>
                            <m:t>𝑊</m:t>
                          </m:r>
                        </m:den>
                      </m:f>
                      <m:r>
                        <a:rPr lang="en-US" sz="800" b="0" i="1" smtClean="0">
                          <a:latin typeface="Cambria Math" panose="02040503050406030204" pitchFamily="18" charset="0"/>
                        </a:rPr>
                        <m:t>= </m:t>
                      </m:r>
                      <m:r>
                        <a:rPr lang="en-US" sz="800" b="0" i="1" smtClean="0">
                          <a:latin typeface="Cambria Math" panose="02040503050406030204" pitchFamily="18" charset="0"/>
                          <a:ea typeface="Cambria Math" panose="02040503050406030204" pitchFamily="18" charset="0"/>
                        </a:rPr>
                        <m:t>𝜇</m:t>
                      </m:r>
                      <m:d>
                        <m:dPr>
                          <m:ctrlPr>
                            <a:rPr lang="en-US" sz="800" b="0" i="1" smtClean="0">
                              <a:latin typeface="Cambria Math" panose="02040503050406030204" pitchFamily="18" charset="0"/>
                              <a:ea typeface="Cambria Math" panose="02040503050406030204" pitchFamily="18" charset="0"/>
                            </a:rPr>
                          </m:ctrlPr>
                        </m:dPr>
                        <m:e>
                          <m:f>
                            <m:fPr>
                              <m:ctrlPr>
                                <a:rPr lang="en-US" sz="800" i="1" smtClean="0">
                                  <a:latin typeface="Cambria Math" panose="02040503050406030204" pitchFamily="18" charset="0"/>
                                </a:rPr>
                              </m:ctrlPr>
                            </m:fPr>
                            <m:num>
                              <m:sSup>
                                <m:sSupPr>
                                  <m:ctrlPr>
                                    <a:rPr lang="en-US" sz="800" i="1" smtClean="0">
                                      <a:latin typeface="Cambria Math" panose="02040503050406030204" pitchFamily="18" charset="0"/>
                                    </a:rPr>
                                  </m:ctrlPr>
                                </m:sSupPr>
                                <m:e>
                                  <m:r>
                                    <a:rPr lang="en-US" sz="800" i="1" smtClean="0">
                                      <a:latin typeface="Cambria Math" panose="02040503050406030204" pitchFamily="18" charset="0"/>
                                    </a:rPr>
                                    <m:t>𝜕</m:t>
                                  </m:r>
                                </m:e>
                                <m:sup>
                                  <m:r>
                                    <a:rPr lang="en-US" sz="800" b="0" i="1" smtClean="0">
                                      <a:latin typeface="Cambria Math" panose="02040503050406030204" pitchFamily="18" charset="0"/>
                                    </a:rPr>
                                    <m:t>2</m:t>
                                  </m:r>
                                </m:sup>
                              </m:sSup>
                              <m:sSub>
                                <m:sSubPr>
                                  <m:ctrlPr>
                                    <a:rPr lang="en-US" sz="800" i="1" smtClean="0">
                                      <a:latin typeface="Cambria Math" panose="02040503050406030204" pitchFamily="18" charset="0"/>
                                    </a:rPr>
                                  </m:ctrlPr>
                                </m:sSubPr>
                                <m:e>
                                  <m:r>
                                    <a:rPr lang="en-US" sz="800" b="0" i="1" smtClean="0">
                                      <a:latin typeface="Cambria Math" panose="02040503050406030204" pitchFamily="18" charset="0"/>
                                    </a:rPr>
                                    <m:t>𝑉</m:t>
                                  </m:r>
                                </m:e>
                                <m:sub>
                                  <m:r>
                                    <a:rPr lang="en-US" sz="800" b="0" i="1" smtClean="0">
                                      <a:latin typeface="Cambria Math" panose="02040503050406030204" pitchFamily="18" charset="0"/>
                                    </a:rPr>
                                    <m:t>𝑥</m:t>
                                  </m:r>
                                </m:sub>
                              </m:sSub>
                            </m:num>
                            <m:den>
                              <m:r>
                                <a:rPr lang="en-US" sz="800" i="1" smtClean="0">
                                  <a:latin typeface="Cambria Math" panose="02040503050406030204" pitchFamily="18" charset="0"/>
                                </a:rPr>
                                <m:t>𝜕</m:t>
                              </m:r>
                              <m:sSup>
                                <m:sSupPr>
                                  <m:ctrlPr>
                                    <a:rPr lang="en-US" sz="800" i="1" smtClean="0">
                                      <a:latin typeface="Cambria Math" panose="02040503050406030204" pitchFamily="18" charset="0"/>
                                    </a:rPr>
                                  </m:ctrlPr>
                                </m:sSupPr>
                                <m:e>
                                  <m:r>
                                    <a:rPr lang="en-US" sz="800" b="0" i="1" smtClean="0">
                                      <a:latin typeface="Cambria Math" panose="02040503050406030204" pitchFamily="18" charset="0"/>
                                    </a:rPr>
                                    <m:t>𝑦</m:t>
                                  </m:r>
                                </m:e>
                                <m:sup>
                                  <m:r>
                                    <a:rPr lang="en-US" sz="800" b="0" i="1" smtClean="0">
                                      <a:latin typeface="Cambria Math" panose="02040503050406030204" pitchFamily="18" charset="0"/>
                                    </a:rPr>
                                    <m:t>2</m:t>
                                  </m:r>
                                </m:sup>
                              </m:sSup>
                            </m:den>
                          </m:f>
                        </m:e>
                      </m:d>
                    </m:oMath>
                  </m:oMathPara>
                </a14:m>
                <a:endParaRPr lang="en-US" sz="800" dirty="0"/>
              </a:p>
            </p:txBody>
          </p:sp>
        </mc:Choice>
        <mc:Fallback>
          <p:sp>
            <p:nvSpPr>
              <p:cNvPr id="112" name="TextBox 111">
                <a:extLst>
                  <a:ext uri="{FF2B5EF4-FFF2-40B4-BE49-F238E27FC236}">
                    <a16:creationId xmlns:a16="http://schemas.microsoft.com/office/drawing/2014/main" id="{9E100019-74BF-FD4F-AAC7-16C3886CB091}"/>
                  </a:ext>
                </a:extLst>
              </p:cNvPr>
              <p:cNvSpPr txBox="1">
                <a:spLocks noRot="1" noChangeAspect="1" noMove="1" noResize="1" noEditPoints="1" noAdjustHandles="1" noChangeArrowheads="1" noChangeShapeType="1" noTextEdit="1"/>
              </p:cNvSpPr>
              <p:nvPr/>
            </p:nvSpPr>
            <p:spPr>
              <a:xfrm>
                <a:off x="5837046" y="3302334"/>
                <a:ext cx="1021847" cy="280172"/>
              </a:xfrm>
              <a:prstGeom prst="rect">
                <a:avLst/>
              </a:prstGeom>
              <a:blipFill>
                <a:blip r:embed="rId69"/>
                <a:stretch>
                  <a:fillRect l="-3704" b="-43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3" name="TextBox 112">
                <a:extLst>
                  <a:ext uri="{FF2B5EF4-FFF2-40B4-BE49-F238E27FC236}">
                    <a16:creationId xmlns:a16="http://schemas.microsoft.com/office/drawing/2014/main" id="{4267D4B2-E2D9-8148-A0C8-2400C18B4934}"/>
                  </a:ext>
                </a:extLst>
              </p:cNvPr>
              <p:cNvSpPr txBox="1"/>
              <p:nvPr/>
            </p:nvSpPr>
            <p:spPr>
              <a:xfrm>
                <a:off x="5837046" y="3617639"/>
                <a:ext cx="1021847" cy="253339"/>
              </a:xfrm>
              <a:prstGeom prst="rect">
                <a:avLst/>
              </a:prstGeom>
              <a:noFill/>
            </p:spPr>
            <p:txBody>
              <a:bodyPr wrap="square" lIns="0" tIns="0" rIns="0" bIns="0" rtlCol="0">
                <a:spAutoFit/>
              </a:bodyPr>
              <a:lstStyle/>
              <a:p>
                <a:pPr algn="just"/>
                <a14:m>
                  <m:oMathPara xmlns:m="http://schemas.openxmlformats.org/officeDocument/2006/math">
                    <m:oMathParaPr>
                      <m:jc m:val="left"/>
                    </m:oMathParaPr>
                    <m:oMath xmlns:m="http://schemas.openxmlformats.org/officeDocument/2006/math">
                      <m:d>
                        <m:dPr>
                          <m:ctrlPr>
                            <a:rPr lang="en-US" sz="800" b="0" i="1" smtClean="0">
                              <a:latin typeface="Cambria Math" panose="02040503050406030204" pitchFamily="18" charset="0"/>
                              <a:ea typeface="Cambria Math" panose="02040503050406030204" pitchFamily="18" charset="0"/>
                            </a:rPr>
                          </m:ctrlPr>
                        </m:dPr>
                        <m:e>
                          <m:f>
                            <m:fPr>
                              <m:ctrlPr>
                                <a:rPr lang="en-US" sz="800" i="1" smtClean="0">
                                  <a:latin typeface="Cambria Math" panose="02040503050406030204" pitchFamily="18" charset="0"/>
                                </a:rPr>
                              </m:ctrlPr>
                            </m:fPr>
                            <m:num>
                              <m:r>
                                <a:rPr lang="en-US" sz="800" i="1" smtClean="0">
                                  <a:latin typeface="Cambria Math" panose="02040503050406030204" pitchFamily="18" charset="0"/>
                                  <a:ea typeface="Cambria Math" panose="02040503050406030204" pitchFamily="18" charset="0"/>
                                </a:rPr>
                                <m:t>𝜕</m:t>
                              </m:r>
                              <m:sSub>
                                <m:sSubPr>
                                  <m:ctrlPr>
                                    <a:rPr lang="en-US" sz="800" i="1" smtClean="0">
                                      <a:latin typeface="Cambria Math" panose="02040503050406030204" pitchFamily="18" charset="0"/>
                                    </a:rPr>
                                  </m:ctrlPr>
                                </m:sSubPr>
                                <m:e>
                                  <m:r>
                                    <a:rPr lang="en-US" sz="800" b="0" i="1" smtClean="0">
                                      <a:latin typeface="Cambria Math" panose="02040503050406030204" pitchFamily="18" charset="0"/>
                                    </a:rPr>
                                    <m:t>𝑉</m:t>
                                  </m:r>
                                </m:e>
                                <m:sub>
                                  <m:r>
                                    <a:rPr lang="en-US" sz="800" b="0" i="1" smtClean="0">
                                      <a:latin typeface="Cambria Math" panose="02040503050406030204" pitchFamily="18" charset="0"/>
                                    </a:rPr>
                                    <m:t>𝑥</m:t>
                                  </m:r>
                                </m:sub>
                              </m:sSub>
                            </m:num>
                            <m:den>
                              <m:r>
                                <a:rPr lang="en-US" sz="800" i="1" smtClean="0">
                                  <a:latin typeface="Cambria Math" panose="02040503050406030204" pitchFamily="18" charset="0"/>
                                </a:rPr>
                                <m:t>𝜕</m:t>
                              </m:r>
                              <m:r>
                                <a:rPr lang="en-US" sz="800" b="0" i="1" smtClean="0">
                                  <a:latin typeface="Cambria Math" panose="02040503050406030204" pitchFamily="18" charset="0"/>
                                </a:rPr>
                                <m:t>𝑦</m:t>
                              </m:r>
                            </m:den>
                          </m:f>
                        </m:e>
                      </m:d>
                      <m:r>
                        <a:rPr lang="en-US" sz="800" b="0" i="1" smtClean="0">
                          <a:latin typeface="Cambria Math" panose="02040503050406030204" pitchFamily="18" charset="0"/>
                        </a:rPr>
                        <m:t>=</m:t>
                      </m:r>
                      <m:f>
                        <m:fPr>
                          <m:ctrlPr>
                            <a:rPr lang="en-US" sz="800" i="1" smtClean="0">
                              <a:latin typeface="Cambria Math" panose="02040503050406030204" pitchFamily="18" charset="0"/>
                            </a:rPr>
                          </m:ctrlPr>
                        </m:fPr>
                        <m:num>
                          <m:sSub>
                            <m:sSubPr>
                              <m:ctrlPr>
                                <a:rPr lang="en-US" sz="800" i="1" smtClean="0">
                                  <a:latin typeface="Cambria Math" panose="02040503050406030204" pitchFamily="18" charset="0"/>
                                </a:rPr>
                              </m:ctrlPr>
                            </m:sSubPr>
                            <m:e>
                              <m:r>
                                <a:rPr lang="en-US" sz="800" b="0" i="1" smtClean="0">
                                  <a:latin typeface="Cambria Math" panose="02040503050406030204" pitchFamily="18" charset="0"/>
                                </a:rPr>
                                <m:t>∆</m:t>
                              </m:r>
                              <m:r>
                                <a:rPr lang="en-US" sz="800" b="0" i="1" smtClean="0">
                                  <a:latin typeface="Cambria Math" panose="02040503050406030204" pitchFamily="18" charset="0"/>
                                </a:rPr>
                                <m:t>𝑃</m:t>
                              </m:r>
                            </m:e>
                            <m:sub>
                              <m:r>
                                <a:rPr lang="en-US" sz="800" b="0" i="1" smtClean="0">
                                  <a:latin typeface="Cambria Math" panose="02040503050406030204" pitchFamily="18" charset="0"/>
                                </a:rPr>
                                <m:t>𝑥</m:t>
                              </m:r>
                            </m:sub>
                          </m:sSub>
                        </m:num>
                        <m:den>
                          <m:r>
                            <a:rPr lang="en-US" sz="800" b="0" i="1" smtClean="0">
                              <a:latin typeface="Cambria Math" panose="02040503050406030204" pitchFamily="18" charset="0"/>
                              <a:ea typeface="Cambria Math" panose="02040503050406030204" pitchFamily="18" charset="0"/>
                            </a:rPr>
                            <m:t>𝜇</m:t>
                          </m:r>
                          <m:r>
                            <a:rPr lang="en-US" sz="800" b="0" i="1" smtClean="0">
                              <a:latin typeface="Cambria Math" panose="02040503050406030204" pitchFamily="18" charset="0"/>
                            </a:rPr>
                            <m:t>𝑊</m:t>
                          </m:r>
                        </m:den>
                      </m:f>
                      <m:r>
                        <a:rPr lang="en-US" sz="800" b="0" i="1" smtClean="0">
                          <a:latin typeface="Cambria Math" panose="02040503050406030204" pitchFamily="18" charset="0"/>
                        </a:rPr>
                        <m:t>𝑦</m:t>
                      </m:r>
                      <m:r>
                        <a:rPr lang="en-US" sz="800" b="0" i="1" smtClean="0">
                          <a:latin typeface="Cambria Math" panose="02040503050406030204" pitchFamily="18" charset="0"/>
                        </a:rPr>
                        <m:t>+</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𝐶</m:t>
                          </m:r>
                        </m:e>
                        <m:sub>
                          <m:r>
                            <a:rPr lang="en-US" sz="800" b="0" i="1" smtClean="0">
                              <a:latin typeface="Cambria Math" panose="02040503050406030204" pitchFamily="18" charset="0"/>
                            </a:rPr>
                            <m:t>1</m:t>
                          </m:r>
                        </m:sub>
                      </m:sSub>
                    </m:oMath>
                  </m:oMathPara>
                </a14:m>
                <a:endParaRPr lang="en-US" sz="800" dirty="0"/>
              </a:p>
            </p:txBody>
          </p:sp>
        </mc:Choice>
        <mc:Fallback>
          <p:sp>
            <p:nvSpPr>
              <p:cNvPr id="113" name="TextBox 112">
                <a:extLst>
                  <a:ext uri="{FF2B5EF4-FFF2-40B4-BE49-F238E27FC236}">
                    <a16:creationId xmlns:a16="http://schemas.microsoft.com/office/drawing/2014/main" id="{4267D4B2-E2D9-8148-A0C8-2400C18B4934}"/>
                  </a:ext>
                </a:extLst>
              </p:cNvPr>
              <p:cNvSpPr txBox="1">
                <a:spLocks noRot="1" noChangeAspect="1" noMove="1" noResize="1" noEditPoints="1" noAdjustHandles="1" noChangeArrowheads="1" noChangeShapeType="1" noTextEdit="1"/>
              </p:cNvSpPr>
              <p:nvPr/>
            </p:nvSpPr>
            <p:spPr>
              <a:xfrm>
                <a:off x="5837046" y="3617639"/>
                <a:ext cx="1021847" cy="253339"/>
              </a:xfrm>
              <a:prstGeom prst="rect">
                <a:avLst/>
              </a:prstGeom>
              <a:blipFill>
                <a:blip r:embed="rId70"/>
                <a:stretch>
                  <a:fillRect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4" name="TextBox 113">
                <a:extLst>
                  <a:ext uri="{FF2B5EF4-FFF2-40B4-BE49-F238E27FC236}">
                    <a16:creationId xmlns:a16="http://schemas.microsoft.com/office/drawing/2014/main" id="{24818D23-0C8B-AE4A-AF3F-6525FD3F9F66}"/>
                  </a:ext>
                </a:extLst>
              </p:cNvPr>
              <p:cNvSpPr txBox="1"/>
              <p:nvPr/>
            </p:nvSpPr>
            <p:spPr>
              <a:xfrm>
                <a:off x="5837045" y="3906111"/>
                <a:ext cx="1021847" cy="266291"/>
              </a:xfrm>
              <a:prstGeom prst="rect">
                <a:avLst/>
              </a:prstGeom>
              <a:noFill/>
            </p:spPr>
            <p:txBody>
              <a:bodyPr wrap="square" lIns="0" tIns="0" rIns="0" bIns="0" rtlCol="0">
                <a:spAutoFit/>
              </a:bodyPr>
              <a:lstStyle/>
              <a:p>
                <a:pPr algn="just"/>
                <a14:m>
                  <m:oMathPara xmlns:m="http://schemas.openxmlformats.org/officeDocument/2006/math">
                    <m:oMathParaPr>
                      <m:jc m:val="left"/>
                    </m:oMathParaPr>
                    <m:oMath xmlns:m="http://schemas.openxmlformats.org/officeDocument/2006/math">
                      <m:sSub>
                        <m:sSubPr>
                          <m:ctrlPr>
                            <a:rPr lang="en-US" sz="800" i="1" smtClean="0">
                              <a:latin typeface="Cambria Math" panose="02040503050406030204" pitchFamily="18" charset="0"/>
                            </a:rPr>
                          </m:ctrlPr>
                        </m:sSubPr>
                        <m:e>
                          <m:r>
                            <a:rPr lang="en-US" sz="800" b="0" i="1" smtClean="0">
                              <a:latin typeface="Cambria Math" panose="02040503050406030204" pitchFamily="18" charset="0"/>
                            </a:rPr>
                            <m:t>𝑉</m:t>
                          </m:r>
                        </m:e>
                        <m:sub>
                          <m:r>
                            <a:rPr lang="en-US" sz="800" b="0" i="1" smtClean="0">
                              <a:latin typeface="Cambria Math" panose="02040503050406030204" pitchFamily="18" charset="0"/>
                            </a:rPr>
                            <m:t>𝑥</m:t>
                          </m:r>
                        </m:sub>
                      </m:sSub>
                      <m:r>
                        <a:rPr lang="en-US" sz="800" b="0" i="1" smtClean="0">
                          <a:latin typeface="Cambria Math" panose="02040503050406030204" pitchFamily="18" charset="0"/>
                        </a:rPr>
                        <m:t>=</m:t>
                      </m:r>
                      <m:f>
                        <m:fPr>
                          <m:ctrlPr>
                            <a:rPr lang="en-US" sz="800" i="1" smtClean="0">
                              <a:latin typeface="Cambria Math" panose="02040503050406030204" pitchFamily="18" charset="0"/>
                            </a:rPr>
                          </m:ctrlPr>
                        </m:fPr>
                        <m:num>
                          <m:sSub>
                            <m:sSubPr>
                              <m:ctrlPr>
                                <a:rPr lang="en-US" sz="800" i="1" smtClean="0">
                                  <a:latin typeface="Cambria Math" panose="02040503050406030204" pitchFamily="18" charset="0"/>
                                </a:rPr>
                              </m:ctrlPr>
                            </m:sSubPr>
                            <m:e>
                              <m:r>
                                <a:rPr lang="en-US" sz="800" b="0" i="1" smtClean="0">
                                  <a:latin typeface="Cambria Math" panose="02040503050406030204" pitchFamily="18" charset="0"/>
                                </a:rPr>
                                <m:t>∆</m:t>
                              </m:r>
                              <m:r>
                                <a:rPr lang="en-US" sz="800" b="0" i="1" smtClean="0">
                                  <a:latin typeface="Cambria Math" panose="02040503050406030204" pitchFamily="18" charset="0"/>
                                </a:rPr>
                                <m:t>𝑃</m:t>
                              </m:r>
                            </m:e>
                            <m:sub>
                              <m:r>
                                <a:rPr lang="en-US" sz="800" b="0" i="1" smtClean="0">
                                  <a:latin typeface="Cambria Math" panose="02040503050406030204" pitchFamily="18" charset="0"/>
                                </a:rPr>
                                <m:t>𝑥</m:t>
                              </m:r>
                            </m:sub>
                          </m:sSub>
                          <m:sSup>
                            <m:sSupPr>
                              <m:ctrlPr>
                                <a:rPr lang="en-US" sz="800" b="0" i="1" smtClean="0">
                                  <a:latin typeface="Cambria Math" panose="02040503050406030204" pitchFamily="18" charset="0"/>
                                </a:rPr>
                              </m:ctrlPr>
                            </m:sSupPr>
                            <m:e>
                              <m:r>
                                <a:rPr lang="en-US" sz="800" b="0" i="1" smtClean="0">
                                  <a:latin typeface="Cambria Math" panose="02040503050406030204" pitchFamily="18" charset="0"/>
                                </a:rPr>
                                <m:t>𝑦</m:t>
                              </m:r>
                            </m:e>
                            <m:sup>
                              <m:r>
                                <a:rPr lang="en-US" sz="800" b="0" i="1" smtClean="0">
                                  <a:latin typeface="Cambria Math" panose="02040503050406030204" pitchFamily="18" charset="0"/>
                                </a:rPr>
                                <m:t>2</m:t>
                              </m:r>
                            </m:sup>
                          </m:sSup>
                        </m:num>
                        <m:den>
                          <m:r>
                            <a:rPr lang="en-US" sz="800" b="0" i="1" smtClean="0">
                              <a:latin typeface="Cambria Math" panose="02040503050406030204" pitchFamily="18" charset="0"/>
                            </a:rPr>
                            <m:t>2</m:t>
                          </m:r>
                          <m:r>
                            <a:rPr lang="en-US" sz="800" b="0" i="1" smtClean="0">
                              <a:latin typeface="Cambria Math" panose="02040503050406030204" pitchFamily="18" charset="0"/>
                              <a:ea typeface="Cambria Math" panose="02040503050406030204" pitchFamily="18" charset="0"/>
                            </a:rPr>
                            <m:t>𝜇</m:t>
                          </m:r>
                          <m:r>
                            <a:rPr lang="en-US" sz="800" b="0" i="1" smtClean="0">
                              <a:latin typeface="Cambria Math" panose="02040503050406030204" pitchFamily="18" charset="0"/>
                            </a:rPr>
                            <m:t>𝑊</m:t>
                          </m:r>
                        </m:den>
                      </m:f>
                      <m:r>
                        <a:rPr lang="en-US" sz="800" b="0" i="1" smtClean="0">
                          <a:latin typeface="Cambria Math" panose="02040503050406030204" pitchFamily="18" charset="0"/>
                        </a:rPr>
                        <m:t>+</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𝐶</m:t>
                          </m:r>
                        </m:e>
                        <m:sub>
                          <m:r>
                            <a:rPr lang="en-US" sz="800" b="0" i="1" smtClean="0">
                              <a:latin typeface="Cambria Math" panose="02040503050406030204" pitchFamily="18" charset="0"/>
                            </a:rPr>
                            <m:t>1</m:t>
                          </m:r>
                        </m:sub>
                      </m:sSub>
                      <m:r>
                        <a:rPr lang="en-US" sz="800" b="0" i="1" smtClean="0">
                          <a:latin typeface="Cambria Math" panose="02040503050406030204" pitchFamily="18" charset="0"/>
                        </a:rPr>
                        <m:t>𝑦</m:t>
                      </m:r>
                      <m:r>
                        <a:rPr lang="en-US" sz="800" b="0" i="1" smtClean="0">
                          <a:latin typeface="Cambria Math" panose="02040503050406030204" pitchFamily="18" charset="0"/>
                        </a:rPr>
                        <m:t>+</m:t>
                      </m:r>
                      <m:sSub>
                        <m:sSubPr>
                          <m:ctrlPr>
                            <a:rPr lang="en-US" sz="800" i="1" smtClean="0">
                              <a:latin typeface="Cambria Math" panose="02040503050406030204" pitchFamily="18" charset="0"/>
                            </a:rPr>
                          </m:ctrlPr>
                        </m:sSubPr>
                        <m:e>
                          <m:r>
                            <a:rPr lang="en-US" sz="800" b="0" i="1" smtClean="0">
                              <a:latin typeface="Cambria Math" panose="02040503050406030204" pitchFamily="18" charset="0"/>
                            </a:rPr>
                            <m:t>𝐶</m:t>
                          </m:r>
                        </m:e>
                        <m:sub>
                          <m:r>
                            <a:rPr lang="en-US" sz="800" b="0" i="1" smtClean="0">
                              <a:latin typeface="Cambria Math" panose="02040503050406030204" pitchFamily="18" charset="0"/>
                            </a:rPr>
                            <m:t>2</m:t>
                          </m:r>
                        </m:sub>
                      </m:sSub>
                    </m:oMath>
                  </m:oMathPara>
                </a14:m>
                <a:endParaRPr lang="en-US" sz="800" dirty="0"/>
              </a:p>
            </p:txBody>
          </p:sp>
        </mc:Choice>
        <mc:Fallback>
          <p:sp>
            <p:nvSpPr>
              <p:cNvPr id="114" name="TextBox 113">
                <a:extLst>
                  <a:ext uri="{FF2B5EF4-FFF2-40B4-BE49-F238E27FC236}">
                    <a16:creationId xmlns:a16="http://schemas.microsoft.com/office/drawing/2014/main" id="{24818D23-0C8B-AE4A-AF3F-6525FD3F9F66}"/>
                  </a:ext>
                </a:extLst>
              </p:cNvPr>
              <p:cNvSpPr txBox="1">
                <a:spLocks noRot="1" noChangeAspect="1" noMove="1" noResize="1" noEditPoints="1" noAdjustHandles="1" noChangeArrowheads="1" noChangeShapeType="1" noTextEdit="1"/>
              </p:cNvSpPr>
              <p:nvPr/>
            </p:nvSpPr>
            <p:spPr>
              <a:xfrm>
                <a:off x="5837045" y="3906111"/>
                <a:ext cx="1021847" cy="266291"/>
              </a:xfrm>
              <a:prstGeom prst="rect">
                <a:avLst/>
              </a:prstGeom>
              <a:blipFill>
                <a:blip r:embed="rId71"/>
                <a:stretch>
                  <a:fillRect l="-3704" b="-4545"/>
                </a:stretch>
              </a:blipFill>
            </p:spPr>
            <p:txBody>
              <a:bodyPr/>
              <a:lstStyle/>
              <a:p>
                <a:r>
                  <a:rPr lang="en-US">
                    <a:noFill/>
                  </a:rPr>
                  <a:t> </a:t>
                </a:r>
              </a:p>
            </p:txBody>
          </p:sp>
        </mc:Fallback>
      </mc:AlternateContent>
      <p:grpSp>
        <p:nvGrpSpPr>
          <p:cNvPr id="115" name="Group 114">
            <a:extLst>
              <a:ext uri="{FF2B5EF4-FFF2-40B4-BE49-F238E27FC236}">
                <a16:creationId xmlns:a16="http://schemas.microsoft.com/office/drawing/2014/main" id="{8B5DC46B-03E4-E34F-9421-E613FF2E3C85}"/>
              </a:ext>
            </a:extLst>
          </p:cNvPr>
          <p:cNvGrpSpPr/>
          <p:nvPr/>
        </p:nvGrpSpPr>
        <p:grpSpPr>
          <a:xfrm>
            <a:off x="4851912" y="4117664"/>
            <a:ext cx="1407497" cy="582930"/>
            <a:chOff x="2182974" y="3698916"/>
            <a:chExt cx="1407497" cy="582930"/>
          </a:xfrm>
        </p:grpSpPr>
        <mc:AlternateContent xmlns:mc="http://schemas.openxmlformats.org/markup-compatibility/2006">
          <mc:Choice xmlns:a14="http://schemas.microsoft.com/office/drawing/2010/main" Requires="a14">
            <p:sp>
              <p:nvSpPr>
                <p:cNvPr id="116" name="Rectangle 115">
                  <a:extLst>
                    <a:ext uri="{FF2B5EF4-FFF2-40B4-BE49-F238E27FC236}">
                      <a16:creationId xmlns:a16="http://schemas.microsoft.com/office/drawing/2014/main" id="{1AC70CDD-7B93-D44F-A09F-B51626F7140C}"/>
                    </a:ext>
                  </a:extLst>
                </p:cNvPr>
                <p:cNvSpPr/>
                <p:nvPr/>
              </p:nvSpPr>
              <p:spPr>
                <a:xfrm>
                  <a:off x="2182974" y="3698916"/>
                  <a:ext cx="1290738" cy="215444"/>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sz="800" b="1" i="1" smtClean="0">
                            <a:latin typeface="Cambria Math" panose="02040503050406030204" pitchFamily="18" charset="0"/>
                          </a:rPr>
                          <m:t>𝑩𝒐𝒖𝒏𝒅𝒂𝒓𝒚</m:t>
                        </m:r>
                        <m:r>
                          <a:rPr lang="en-US" sz="800" b="1" i="1" smtClean="0">
                            <a:latin typeface="Cambria Math" panose="02040503050406030204" pitchFamily="18" charset="0"/>
                          </a:rPr>
                          <m:t> </m:t>
                        </m:r>
                        <m:r>
                          <a:rPr lang="en-US" sz="800" b="1" i="1" smtClean="0">
                            <a:latin typeface="Cambria Math" panose="02040503050406030204" pitchFamily="18" charset="0"/>
                          </a:rPr>
                          <m:t>𝑪𝒐𝒏𝒅𝒊𝒕𝒊𝒐𝒏𝒔</m:t>
                        </m:r>
                      </m:oMath>
                    </m:oMathPara>
                  </a14:m>
                  <a:endParaRPr lang="en-US" sz="800" b="1" dirty="0"/>
                </a:p>
              </p:txBody>
            </p:sp>
          </mc:Choice>
          <mc:Fallback>
            <p:sp>
              <p:nvSpPr>
                <p:cNvPr id="116" name="Rectangle 115">
                  <a:extLst>
                    <a:ext uri="{FF2B5EF4-FFF2-40B4-BE49-F238E27FC236}">
                      <a16:creationId xmlns:a16="http://schemas.microsoft.com/office/drawing/2014/main" id="{1AC70CDD-7B93-D44F-A09F-B51626F7140C}"/>
                    </a:ext>
                  </a:extLst>
                </p:cNvPr>
                <p:cNvSpPr>
                  <a:spLocks noRot="1" noChangeAspect="1" noMove="1" noResize="1" noEditPoints="1" noAdjustHandles="1" noChangeArrowheads="1" noChangeShapeType="1" noTextEdit="1"/>
                </p:cNvSpPr>
                <p:nvPr/>
              </p:nvSpPr>
              <p:spPr>
                <a:xfrm>
                  <a:off x="2182974" y="3698916"/>
                  <a:ext cx="1290738" cy="215444"/>
                </a:xfrm>
                <a:prstGeom prst="rect">
                  <a:avLst/>
                </a:prstGeom>
                <a:blipFill>
                  <a:blip r:embed="rId72"/>
                  <a:stretch>
                    <a:fillRect b="-588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7" name="Rectangle 116">
                  <a:extLst>
                    <a:ext uri="{FF2B5EF4-FFF2-40B4-BE49-F238E27FC236}">
                      <a16:creationId xmlns:a16="http://schemas.microsoft.com/office/drawing/2014/main" id="{3A933390-8402-1C46-9B28-1E2CA4267E83}"/>
                    </a:ext>
                  </a:extLst>
                </p:cNvPr>
                <p:cNvSpPr/>
                <p:nvPr/>
              </p:nvSpPr>
              <p:spPr>
                <a:xfrm>
                  <a:off x="2198341" y="3800951"/>
                  <a:ext cx="1001236" cy="215444"/>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d>
                          <m:dPr>
                            <m:ctrlPr>
                              <a:rPr lang="en-US" sz="800" b="0" i="1" smtClean="0">
                                <a:latin typeface="Cambria Math" panose="02040503050406030204" pitchFamily="18" charset="0"/>
                              </a:rPr>
                            </m:ctrlPr>
                          </m:dPr>
                          <m:e>
                            <m:r>
                              <a:rPr lang="en-US" sz="800" b="0" i="1" smtClean="0">
                                <a:latin typeface="Cambria Math" panose="02040503050406030204" pitchFamily="18" charset="0"/>
                              </a:rPr>
                              <m:t>1</m:t>
                            </m:r>
                          </m:e>
                        </m:d>
                        <m:r>
                          <a:rPr lang="en-US" sz="800" b="0" i="1" smtClean="0">
                            <a:latin typeface="Cambria Math" panose="02040503050406030204" pitchFamily="18" charset="0"/>
                          </a:rPr>
                          <m:t>  </m:t>
                        </m:r>
                        <m:r>
                          <a:rPr lang="en-US" sz="800" b="0" i="1" smtClean="0">
                            <a:latin typeface="Cambria Math" panose="02040503050406030204" pitchFamily="18" charset="0"/>
                          </a:rPr>
                          <m:t>𝑦</m:t>
                        </m:r>
                        <m:r>
                          <a:rPr lang="en-US" sz="800" b="0" i="1" smtClean="0">
                            <a:latin typeface="Cambria Math" panose="02040503050406030204" pitchFamily="18" charset="0"/>
                          </a:rPr>
                          <m:t>=0 </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𝑉</m:t>
                            </m:r>
                          </m:e>
                          <m:sub>
                            <m:r>
                              <a:rPr lang="en-US" sz="800" b="0" i="1" smtClean="0">
                                <a:latin typeface="Cambria Math" panose="02040503050406030204" pitchFamily="18" charset="0"/>
                              </a:rPr>
                              <m:t>𝑥</m:t>
                            </m:r>
                          </m:sub>
                        </m:sSub>
                        <m:r>
                          <a:rPr lang="en-US" sz="800" b="0" i="1" smtClean="0">
                            <a:latin typeface="Cambria Math" panose="02040503050406030204" pitchFamily="18" charset="0"/>
                          </a:rPr>
                          <m:t>=0 </m:t>
                        </m:r>
                      </m:oMath>
                    </m:oMathPara>
                  </a14:m>
                  <a:endParaRPr lang="en-US" sz="800" dirty="0"/>
                </a:p>
              </p:txBody>
            </p:sp>
          </mc:Choice>
          <mc:Fallback>
            <p:sp>
              <p:nvSpPr>
                <p:cNvPr id="117" name="Rectangle 116">
                  <a:extLst>
                    <a:ext uri="{FF2B5EF4-FFF2-40B4-BE49-F238E27FC236}">
                      <a16:creationId xmlns:a16="http://schemas.microsoft.com/office/drawing/2014/main" id="{3A933390-8402-1C46-9B28-1E2CA4267E83}"/>
                    </a:ext>
                  </a:extLst>
                </p:cNvPr>
                <p:cNvSpPr>
                  <a:spLocks noRot="1" noChangeAspect="1" noMove="1" noResize="1" noEditPoints="1" noAdjustHandles="1" noChangeArrowheads="1" noChangeShapeType="1" noTextEdit="1"/>
                </p:cNvSpPr>
                <p:nvPr/>
              </p:nvSpPr>
              <p:spPr>
                <a:xfrm>
                  <a:off x="2198341" y="3800951"/>
                  <a:ext cx="1001236" cy="215444"/>
                </a:xfrm>
                <a:prstGeom prst="rect">
                  <a:avLst/>
                </a:prstGeom>
                <a:blipFill>
                  <a:blip r:embed="rId7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8" name="Rectangle 117">
                  <a:extLst>
                    <a:ext uri="{FF2B5EF4-FFF2-40B4-BE49-F238E27FC236}">
                      <a16:creationId xmlns:a16="http://schemas.microsoft.com/office/drawing/2014/main" id="{629EEDAD-B312-A248-A481-0667EBC3BFB1}"/>
                    </a:ext>
                  </a:extLst>
                </p:cNvPr>
                <p:cNvSpPr/>
                <p:nvPr/>
              </p:nvSpPr>
              <p:spPr>
                <a:xfrm>
                  <a:off x="2196345" y="3922104"/>
                  <a:ext cx="1280863" cy="215444"/>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d>
                          <m:dPr>
                            <m:ctrlPr>
                              <a:rPr lang="en-US" sz="800" b="0" i="1" smtClean="0">
                                <a:latin typeface="Cambria Math" panose="02040503050406030204" pitchFamily="18" charset="0"/>
                              </a:rPr>
                            </m:ctrlPr>
                          </m:dPr>
                          <m:e>
                            <m:r>
                              <a:rPr lang="en-US" sz="800" b="0" i="1" smtClean="0">
                                <a:latin typeface="Cambria Math" panose="02040503050406030204" pitchFamily="18" charset="0"/>
                              </a:rPr>
                              <m:t>2</m:t>
                            </m:r>
                          </m:e>
                        </m:d>
                        <m:r>
                          <a:rPr lang="en-US" sz="800" b="0" i="1" smtClean="0">
                            <a:latin typeface="Cambria Math" panose="02040503050406030204" pitchFamily="18" charset="0"/>
                          </a:rPr>
                          <m:t>  </m:t>
                        </m:r>
                        <m:r>
                          <a:rPr lang="en-US" sz="800" b="0" i="1" smtClean="0">
                            <a:latin typeface="Cambria Math" panose="02040503050406030204" pitchFamily="18" charset="0"/>
                          </a:rPr>
                          <m:t>𝑦</m:t>
                        </m:r>
                        <m:r>
                          <a:rPr lang="en-US" sz="800" b="0" i="1" smtClean="0">
                            <a:latin typeface="Cambria Math" panose="02040503050406030204" pitchFamily="18" charset="0"/>
                          </a:rPr>
                          <m:t>=</m:t>
                        </m:r>
                        <m:r>
                          <a:rPr lang="en-US" sz="800" b="0" i="1" smtClean="0">
                            <a:latin typeface="Cambria Math" panose="02040503050406030204" pitchFamily="18" charset="0"/>
                          </a:rPr>
                          <m:t>𝐻</m:t>
                        </m:r>
                        <m:r>
                          <a:rPr lang="en-US" sz="800" b="0" i="1" smtClean="0">
                            <a:latin typeface="Cambria Math" panose="02040503050406030204" pitchFamily="18" charset="0"/>
                          </a:rPr>
                          <m:t> </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𝑉</m:t>
                            </m:r>
                          </m:e>
                          <m:sub>
                            <m:r>
                              <a:rPr lang="en-US" sz="800" b="0" i="1" smtClean="0">
                                <a:latin typeface="Cambria Math" panose="02040503050406030204" pitchFamily="18" charset="0"/>
                              </a:rPr>
                              <m:t>𝑧</m:t>
                            </m:r>
                          </m:sub>
                        </m:sSub>
                        <m:r>
                          <a:rPr lang="en-US" sz="800" b="0" i="1" smtClean="0">
                            <a:latin typeface="Cambria Math" panose="02040503050406030204" pitchFamily="18" charset="0"/>
                          </a:rPr>
                          <m:t>=</m:t>
                        </m:r>
                        <m:r>
                          <a:rPr lang="en-US" sz="800" b="0" i="1" smtClean="0">
                            <a:latin typeface="Cambria Math" panose="02040503050406030204" pitchFamily="18" charset="0"/>
                          </a:rPr>
                          <m:t>𝑉𝑠𝑖𝑛</m:t>
                        </m:r>
                        <m:d>
                          <m:dPr>
                            <m:ctrlPr>
                              <a:rPr lang="en-US" sz="800" b="0" i="1" smtClean="0">
                                <a:latin typeface="Cambria Math" panose="02040503050406030204" pitchFamily="18" charset="0"/>
                              </a:rPr>
                            </m:ctrlPr>
                          </m:dPr>
                          <m:e>
                            <m:r>
                              <a:rPr lang="en-US" sz="800" b="0" i="1" smtClean="0">
                                <a:latin typeface="Cambria Math" panose="02040503050406030204" pitchFamily="18" charset="0"/>
                                <a:ea typeface="Cambria Math" panose="02040503050406030204" pitchFamily="18" charset="0"/>
                              </a:rPr>
                              <m:t>𝜃</m:t>
                            </m:r>
                          </m:e>
                        </m:d>
                        <m:r>
                          <a:rPr lang="en-US" sz="800" b="0" i="1" smtClean="0">
                            <a:latin typeface="Cambria Math" panose="02040503050406030204" pitchFamily="18" charset="0"/>
                          </a:rPr>
                          <m:t> </m:t>
                        </m:r>
                      </m:oMath>
                    </m:oMathPara>
                  </a14:m>
                  <a:endParaRPr lang="en-US" sz="800" dirty="0"/>
                </a:p>
              </p:txBody>
            </p:sp>
          </mc:Choice>
          <mc:Fallback>
            <p:sp>
              <p:nvSpPr>
                <p:cNvPr id="118" name="Rectangle 117">
                  <a:extLst>
                    <a:ext uri="{FF2B5EF4-FFF2-40B4-BE49-F238E27FC236}">
                      <a16:creationId xmlns:a16="http://schemas.microsoft.com/office/drawing/2014/main" id="{629EEDAD-B312-A248-A481-0667EBC3BFB1}"/>
                    </a:ext>
                  </a:extLst>
                </p:cNvPr>
                <p:cNvSpPr>
                  <a:spLocks noRot="1" noChangeAspect="1" noMove="1" noResize="1" noEditPoints="1" noAdjustHandles="1" noChangeArrowheads="1" noChangeShapeType="1" noTextEdit="1"/>
                </p:cNvSpPr>
                <p:nvPr/>
              </p:nvSpPr>
              <p:spPr>
                <a:xfrm>
                  <a:off x="2196345" y="3922104"/>
                  <a:ext cx="1280863" cy="215444"/>
                </a:xfrm>
                <a:prstGeom prst="rect">
                  <a:avLst/>
                </a:prstGeom>
                <a:blipFill>
                  <a:blip r:embed="rId7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9" name="Rectangle 118">
                  <a:extLst>
                    <a:ext uri="{FF2B5EF4-FFF2-40B4-BE49-F238E27FC236}">
                      <a16:creationId xmlns:a16="http://schemas.microsoft.com/office/drawing/2014/main" id="{058B6925-C53E-7546-A448-4C7413E66EE6}"/>
                    </a:ext>
                  </a:extLst>
                </p:cNvPr>
                <p:cNvSpPr/>
                <p:nvPr/>
              </p:nvSpPr>
              <p:spPr>
                <a:xfrm>
                  <a:off x="2195153" y="4066402"/>
                  <a:ext cx="1395318" cy="215444"/>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sz="800" b="0" i="1" smtClean="0">
                            <a:latin typeface="Cambria Math" panose="02040503050406030204" pitchFamily="18" charset="0"/>
                            <a:ea typeface="Cambria Math" panose="02040503050406030204" pitchFamily="18" charset="0"/>
                          </a:rPr>
                          <m:t>∴ </m:t>
                        </m:r>
                        <m:sSub>
                          <m:sSubPr>
                            <m:ctrlPr>
                              <a:rPr lang="en-US" sz="800" b="0" i="1" smtClean="0">
                                <a:latin typeface="Cambria Math" panose="02040503050406030204" pitchFamily="18" charset="0"/>
                                <a:ea typeface="Cambria Math" panose="02040503050406030204" pitchFamily="18" charset="0"/>
                              </a:rPr>
                            </m:ctrlPr>
                          </m:sSubPr>
                          <m:e>
                            <m:r>
                              <a:rPr lang="en-US" sz="800" b="0" i="1" smtClean="0">
                                <a:latin typeface="Cambria Math" panose="02040503050406030204" pitchFamily="18" charset="0"/>
                                <a:ea typeface="Cambria Math" panose="02040503050406030204" pitchFamily="18" charset="0"/>
                              </a:rPr>
                              <m:t>𝐶</m:t>
                            </m:r>
                          </m:e>
                          <m:sub>
                            <m:r>
                              <a:rPr lang="en-US" sz="800" b="0" i="1" smtClean="0">
                                <a:latin typeface="Cambria Math" panose="02040503050406030204" pitchFamily="18" charset="0"/>
                                <a:ea typeface="Cambria Math" panose="02040503050406030204" pitchFamily="18" charset="0"/>
                              </a:rPr>
                              <m:t>2</m:t>
                            </m:r>
                          </m:sub>
                        </m:sSub>
                        <m:r>
                          <a:rPr lang="en-US" sz="800" b="0" i="1" smtClean="0">
                            <a:latin typeface="Cambria Math" panose="02040503050406030204" pitchFamily="18" charset="0"/>
                            <a:ea typeface="Cambria Math" panose="02040503050406030204" pitchFamily="18" charset="0"/>
                          </a:rPr>
                          <m:t>=0 </m:t>
                        </m:r>
                        <m:r>
                          <a:rPr lang="en-US" sz="800" b="0" i="1" smtClean="0">
                            <a:latin typeface="Cambria Math" panose="02040503050406030204" pitchFamily="18" charset="0"/>
                            <a:ea typeface="Cambria Math" panose="02040503050406030204" pitchFamily="18" charset="0"/>
                          </a:rPr>
                          <m:t>𝑏𝑒𝑐𝑎𝑢𝑠𝑒</m:t>
                        </m:r>
                        <m:r>
                          <a:rPr lang="en-US" sz="800" b="0" i="1" smtClean="0">
                            <a:latin typeface="Cambria Math" panose="02040503050406030204" pitchFamily="18" charset="0"/>
                            <a:ea typeface="Cambria Math" panose="02040503050406030204" pitchFamily="18" charset="0"/>
                          </a:rPr>
                          <m:t> </m:t>
                        </m:r>
                        <m:r>
                          <a:rPr lang="en-US" sz="800" b="0" i="1" smtClean="0">
                            <a:latin typeface="Cambria Math" panose="02040503050406030204" pitchFamily="18" charset="0"/>
                            <a:ea typeface="Cambria Math" panose="02040503050406030204" pitchFamily="18" charset="0"/>
                          </a:rPr>
                          <m:t>𝑜𝑓</m:t>
                        </m:r>
                        <m:r>
                          <a:rPr lang="en-US" sz="800" b="0" i="1" smtClean="0">
                            <a:latin typeface="Cambria Math" panose="02040503050406030204" pitchFamily="18" charset="0"/>
                            <a:ea typeface="Cambria Math" panose="02040503050406030204" pitchFamily="18" charset="0"/>
                          </a:rPr>
                          <m:t> </m:t>
                        </m:r>
                        <m:r>
                          <a:rPr lang="en-US" sz="800" b="0" i="1" smtClean="0">
                            <a:latin typeface="Cambria Math" panose="02040503050406030204" pitchFamily="18" charset="0"/>
                            <a:ea typeface="Cambria Math" panose="02040503050406030204" pitchFamily="18" charset="0"/>
                          </a:rPr>
                          <m:t>𝐵𝐶</m:t>
                        </m:r>
                        <m:r>
                          <a:rPr lang="en-US" sz="800" b="0" i="1" smtClean="0">
                            <a:latin typeface="Cambria Math" panose="02040503050406030204" pitchFamily="18" charset="0"/>
                            <a:ea typeface="Cambria Math" panose="02040503050406030204" pitchFamily="18" charset="0"/>
                          </a:rPr>
                          <m:t> 1 </m:t>
                        </m:r>
                      </m:oMath>
                    </m:oMathPara>
                  </a14:m>
                  <a:endParaRPr lang="en-US" sz="800" dirty="0"/>
                </a:p>
              </p:txBody>
            </p:sp>
          </mc:Choice>
          <mc:Fallback>
            <p:sp>
              <p:nvSpPr>
                <p:cNvPr id="119" name="Rectangle 118">
                  <a:extLst>
                    <a:ext uri="{FF2B5EF4-FFF2-40B4-BE49-F238E27FC236}">
                      <a16:creationId xmlns:a16="http://schemas.microsoft.com/office/drawing/2014/main" id="{058B6925-C53E-7546-A448-4C7413E66EE6}"/>
                    </a:ext>
                  </a:extLst>
                </p:cNvPr>
                <p:cNvSpPr>
                  <a:spLocks noRot="1" noChangeAspect="1" noMove="1" noResize="1" noEditPoints="1" noAdjustHandles="1" noChangeArrowheads="1" noChangeShapeType="1" noTextEdit="1"/>
                </p:cNvSpPr>
                <p:nvPr/>
              </p:nvSpPr>
              <p:spPr>
                <a:xfrm>
                  <a:off x="2195153" y="4066402"/>
                  <a:ext cx="1395318" cy="215444"/>
                </a:xfrm>
                <a:prstGeom prst="rect">
                  <a:avLst/>
                </a:prstGeom>
                <a:blipFill>
                  <a:blip r:embed="rId75"/>
                  <a:stretch>
                    <a:fillRect b="-5556"/>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120" name="Rectangle 119">
                <a:extLst>
                  <a:ext uri="{FF2B5EF4-FFF2-40B4-BE49-F238E27FC236}">
                    <a16:creationId xmlns:a16="http://schemas.microsoft.com/office/drawing/2014/main" id="{B803EC70-94F2-5840-A1B2-F96F26AC56B4}"/>
                  </a:ext>
                </a:extLst>
              </p:cNvPr>
              <p:cNvSpPr/>
              <p:nvPr/>
            </p:nvSpPr>
            <p:spPr>
              <a:xfrm>
                <a:off x="6256207" y="4263717"/>
                <a:ext cx="1244764" cy="342851"/>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800" i="1" smtClean="0">
                              <a:latin typeface="Cambria Math" panose="02040503050406030204" pitchFamily="18" charset="0"/>
                            </a:rPr>
                          </m:ctrlPr>
                        </m:sSubPr>
                        <m:e>
                          <m:r>
                            <a:rPr lang="en-US" sz="800" i="1">
                              <a:latin typeface="Cambria Math" panose="02040503050406030204" pitchFamily="18" charset="0"/>
                            </a:rPr>
                            <m:t>𝐶</m:t>
                          </m:r>
                        </m:e>
                        <m:sub>
                          <m:r>
                            <a:rPr lang="en-US" sz="800" i="1">
                              <a:latin typeface="Cambria Math" panose="02040503050406030204" pitchFamily="18" charset="0"/>
                            </a:rPr>
                            <m:t>1</m:t>
                          </m:r>
                        </m:sub>
                      </m:sSub>
                      <m:r>
                        <a:rPr lang="en-US" sz="800" i="1">
                          <a:latin typeface="Cambria Math" panose="02040503050406030204" pitchFamily="18" charset="0"/>
                        </a:rPr>
                        <m:t>=</m:t>
                      </m:r>
                      <m:f>
                        <m:fPr>
                          <m:ctrlPr>
                            <a:rPr lang="en-US" sz="800" i="1" smtClean="0">
                              <a:latin typeface="Cambria Math" panose="02040503050406030204" pitchFamily="18" charset="0"/>
                            </a:rPr>
                          </m:ctrlPr>
                        </m:fPr>
                        <m:num>
                          <m:r>
                            <a:rPr lang="en-US" sz="800" b="0" i="1" smtClean="0">
                              <a:latin typeface="Cambria Math" panose="02040503050406030204" pitchFamily="18" charset="0"/>
                            </a:rPr>
                            <m:t>1</m:t>
                          </m:r>
                        </m:num>
                        <m:den>
                          <m:r>
                            <a:rPr lang="en-US" sz="800" b="0" i="1" smtClean="0">
                              <a:latin typeface="Cambria Math" panose="02040503050406030204" pitchFamily="18" charset="0"/>
                            </a:rPr>
                            <m:t>𝐻</m:t>
                          </m:r>
                        </m:den>
                      </m:f>
                      <m:r>
                        <a:rPr lang="en-US" sz="800" b="0" i="1" smtClean="0">
                          <a:latin typeface="Cambria Math" panose="02040503050406030204" pitchFamily="18" charset="0"/>
                        </a:rPr>
                        <m:t>𝑉𝑠𝑖𝑛</m:t>
                      </m:r>
                      <m:d>
                        <m:dPr>
                          <m:ctrlPr>
                            <a:rPr lang="en-US" sz="800" b="0" i="1" smtClean="0">
                              <a:latin typeface="Cambria Math" panose="02040503050406030204" pitchFamily="18" charset="0"/>
                            </a:rPr>
                          </m:ctrlPr>
                        </m:dPr>
                        <m:e>
                          <m:r>
                            <a:rPr lang="en-US" sz="800" b="0" i="1" smtClean="0">
                              <a:latin typeface="Cambria Math" panose="02040503050406030204" pitchFamily="18" charset="0"/>
                              <a:ea typeface="Cambria Math" panose="02040503050406030204" pitchFamily="18" charset="0"/>
                            </a:rPr>
                            <m:t>𝜃</m:t>
                          </m:r>
                        </m:e>
                      </m:d>
                      <m:r>
                        <a:rPr lang="en-US" sz="800" b="0" i="1" smtClean="0">
                          <a:latin typeface="Cambria Math" panose="02040503050406030204" pitchFamily="18" charset="0"/>
                        </a:rPr>
                        <m:t>−</m:t>
                      </m:r>
                      <m:f>
                        <m:fPr>
                          <m:ctrlPr>
                            <a:rPr lang="en-US" sz="800" i="1" smtClean="0">
                              <a:latin typeface="Cambria Math" panose="02040503050406030204" pitchFamily="18" charset="0"/>
                            </a:rPr>
                          </m:ctrlPr>
                        </m:fPr>
                        <m:num>
                          <m:sSub>
                            <m:sSubPr>
                              <m:ctrlPr>
                                <a:rPr lang="en-US" sz="800" i="1" smtClean="0">
                                  <a:latin typeface="Cambria Math" panose="02040503050406030204" pitchFamily="18" charset="0"/>
                                </a:rPr>
                              </m:ctrlPr>
                            </m:sSubPr>
                            <m:e>
                              <m:r>
                                <a:rPr lang="en-US" sz="800" b="0" i="1" smtClean="0">
                                  <a:latin typeface="Cambria Math" panose="02040503050406030204" pitchFamily="18" charset="0"/>
                                </a:rPr>
                                <m:t>∆</m:t>
                              </m:r>
                              <m:r>
                                <a:rPr lang="en-US" sz="800" b="0" i="1" smtClean="0">
                                  <a:latin typeface="Cambria Math" panose="02040503050406030204" pitchFamily="18" charset="0"/>
                                </a:rPr>
                                <m:t>𝑃</m:t>
                              </m:r>
                            </m:e>
                            <m:sub>
                              <m:r>
                                <a:rPr lang="en-US" sz="800" b="0" i="1" smtClean="0">
                                  <a:latin typeface="Cambria Math" panose="02040503050406030204" pitchFamily="18" charset="0"/>
                                </a:rPr>
                                <m:t>𝑥</m:t>
                              </m:r>
                            </m:sub>
                          </m:sSub>
                          <m:r>
                            <a:rPr lang="en-US" sz="800" i="1" smtClean="0">
                              <a:latin typeface="Cambria Math" panose="02040503050406030204" pitchFamily="18" charset="0"/>
                            </a:rPr>
                            <m:t>𝐻</m:t>
                          </m:r>
                        </m:num>
                        <m:den>
                          <m:r>
                            <a:rPr lang="en-US" sz="800" b="0" i="1" smtClean="0">
                              <a:latin typeface="Cambria Math" panose="02040503050406030204" pitchFamily="18" charset="0"/>
                            </a:rPr>
                            <m:t>2</m:t>
                          </m:r>
                          <m:r>
                            <a:rPr lang="en-US" sz="800" b="0" i="1" smtClean="0">
                              <a:latin typeface="Cambria Math" panose="02040503050406030204" pitchFamily="18" charset="0"/>
                              <a:ea typeface="Cambria Math" panose="02040503050406030204" pitchFamily="18" charset="0"/>
                            </a:rPr>
                            <m:t>𝜇</m:t>
                          </m:r>
                          <m:r>
                            <a:rPr lang="en-US" sz="800" b="0" i="1" smtClean="0">
                              <a:latin typeface="Cambria Math" panose="02040503050406030204" pitchFamily="18" charset="0"/>
                              <a:ea typeface="Cambria Math" panose="02040503050406030204" pitchFamily="18" charset="0"/>
                            </a:rPr>
                            <m:t>𝑊</m:t>
                          </m:r>
                        </m:den>
                      </m:f>
                    </m:oMath>
                  </m:oMathPara>
                </a14:m>
                <a:endParaRPr lang="en-US" sz="800" dirty="0"/>
              </a:p>
            </p:txBody>
          </p:sp>
        </mc:Choice>
        <mc:Fallback>
          <p:sp>
            <p:nvSpPr>
              <p:cNvPr id="120" name="Rectangle 119">
                <a:extLst>
                  <a:ext uri="{FF2B5EF4-FFF2-40B4-BE49-F238E27FC236}">
                    <a16:creationId xmlns:a16="http://schemas.microsoft.com/office/drawing/2014/main" id="{B803EC70-94F2-5840-A1B2-F96F26AC56B4}"/>
                  </a:ext>
                </a:extLst>
              </p:cNvPr>
              <p:cNvSpPr>
                <a:spLocks noRot="1" noChangeAspect="1" noMove="1" noResize="1" noEditPoints="1" noAdjustHandles="1" noChangeArrowheads="1" noChangeShapeType="1" noTextEdit="1"/>
              </p:cNvSpPr>
              <p:nvPr/>
            </p:nvSpPr>
            <p:spPr>
              <a:xfrm>
                <a:off x="6256207" y="4263717"/>
                <a:ext cx="1244764" cy="342851"/>
              </a:xfrm>
              <a:prstGeom prst="rect">
                <a:avLst/>
              </a:prstGeom>
              <a:blipFill>
                <a:blip r:embed="rId7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1" name="TextBox 120">
                <a:extLst>
                  <a:ext uri="{FF2B5EF4-FFF2-40B4-BE49-F238E27FC236}">
                    <a16:creationId xmlns:a16="http://schemas.microsoft.com/office/drawing/2014/main" id="{689C884C-E943-274E-9395-72B2DCABAAE1}"/>
                  </a:ext>
                </a:extLst>
              </p:cNvPr>
              <p:cNvSpPr txBox="1"/>
              <p:nvPr/>
            </p:nvSpPr>
            <p:spPr>
              <a:xfrm>
                <a:off x="4881731" y="4727408"/>
                <a:ext cx="1922831" cy="320922"/>
              </a:xfrm>
              <a:prstGeom prst="rect">
                <a:avLst/>
              </a:prstGeom>
              <a:noFill/>
            </p:spPr>
            <p:txBody>
              <a:bodyPr wrap="square" lIns="0" tIns="0" rIns="0" bIns="0" rtlCol="0">
                <a:spAutoFit/>
              </a:bodyPr>
              <a:lstStyle/>
              <a:p>
                <a:pPr algn="just"/>
                <a14:m>
                  <m:oMathPara xmlns:m="http://schemas.openxmlformats.org/officeDocument/2006/math">
                    <m:oMathParaPr>
                      <m:jc m:val="left"/>
                    </m:oMathParaPr>
                    <m:oMath xmlns:m="http://schemas.openxmlformats.org/officeDocument/2006/math">
                      <m:borderBox>
                        <m:borderBoxPr>
                          <m:ctrlPr>
                            <a:rPr lang="en-US" sz="800" b="0" i="1" smtClean="0">
                              <a:latin typeface="Cambria Math" panose="02040503050406030204" pitchFamily="18" charset="0"/>
                            </a:rPr>
                          </m:ctrlPr>
                        </m:borderBoxPr>
                        <m:e>
                          <m:sSub>
                            <m:sSubPr>
                              <m:ctrlPr>
                                <a:rPr lang="en-US" sz="800" i="1" smtClean="0">
                                  <a:latin typeface="Cambria Math" panose="02040503050406030204" pitchFamily="18" charset="0"/>
                                </a:rPr>
                              </m:ctrlPr>
                            </m:sSubPr>
                            <m:e>
                              <m:r>
                                <a:rPr lang="en-US" sz="800" b="0" i="1" smtClean="0">
                                  <a:latin typeface="Cambria Math" panose="02040503050406030204" pitchFamily="18" charset="0"/>
                                </a:rPr>
                                <m:t>𝑉</m:t>
                              </m:r>
                            </m:e>
                            <m:sub>
                              <m:r>
                                <a:rPr lang="en-US" sz="800" b="0" i="1" smtClean="0">
                                  <a:latin typeface="Cambria Math" panose="02040503050406030204" pitchFamily="18" charset="0"/>
                                </a:rPr>
                                <m:t>𝑥</m:t>
                              </m:r>
                            </m:sub>
                          </m:sSub>
                          <m:r>
                            <a:rPr lang="en-US" sz="800" b="0" i="1" smtClean="0">
                              <a:latin typeface="Cambria Math" panose="02040503050406030204" pitchFamily="18" charset="0"/>
                            </a:rPr>
                            <m:t>=</m:t>
                          </m:r>
                          <m:f>
                            <m:fPr>
                              <m:ctrlPr>
                                <a:rPr lang="en-US" sz="800" i="1" smtClean="0">
                                  <a:latin typeface="Cambria Math" panose="02040503050406030204" pitchFamily="18" charset="0"/>
                                </a:rPr>
                              </m:ctrlPr>
                            </m:fPr>
                            <m:num>
                              <m:sSub>
                                <m:sSubPr>
                                  <m:ctrlPr>
                                    <a:rPr lang="en-US" sz="800" i="1" smtClean="0">
                                      <a:latin typeface="Cambria Math" panose="02040503050406030204" pitchFamily="18" charset="0"/>
                                    </a:rPr>
                                  </m:ctrlPr>
                                </m:sSubPr>
                                <m:e>
                                  <m:r>
                                    <a:rPr lang="en-US" sz="800" b="0" i="1" smtClean="0">
                                      <a:latin typeface="Cambria Math" panose="02040503050406030204" pitchFamily="18" charset="0"/>
                                    </a:rPr>
                                    <m:t>∆</m:t>
                                  </m:r>
                                  <m:r>
                                    <a:rPr lang="en-US" sz="800" b="0" i="1" smtClean="0">
                                      <a:latin typeface="Cambria Math" panose="02040503050406030204" pitchFamily="18" charset="0"/>
                                    </a:rPr>
                                    <m:t>𝑃</m:t>
                                  </m:r>
                                </m:e>
                                <m:sub>
                                  <m:r>
                                    <a:rPr lang="en-US" sz="800" b="0" i="1" smtClean="0">
                                      <a:latin typeface="Cambria Math" panose="02040503050406030204" pitchFamily="18" charset="0"/>
                                    </a:rPr>
                                    <m:t>𝑥</m:t>
                                  </m:r>
                                </m:sub>
                              </m:sSub>
                              <m:sSup>
                                <m:sSupPr>
                                  <m:ctrlPr>
                                    <a:rPr lang="en-US" sz="800" b="0" i="1" smtClean="0">
                                      <a:latin typeface="Cambria Math" panose="02040503050406030204" pitchFamily="18" charset="0"/>
                                    </a:rPr>
                                  </m:ctrlPr>
                                </m:sSupPr>
                                <m:e>
                                  <m:r>
                                    <a:rPr lang="en-US" sz="800" b="0" i="1" smtClean="0">
                                      <a:latin typeface="Cambria Math" panose="02040503050406030204" pitchFamily="18" charset="0"/>
                                    </a:rPr>
                                    <m:t>𝑦</m:t>
                                  </m:r>
                                </m:e>
                                <m:sup>
                                  <m:r>
                                    <a:rPr lang="en-US" sz="800" b="0" i="1" smtClean="0">
                                      <a:latin typeface="Cambria Math" panose="02040503050406030204" pitchFamily="18" charset="0"/>
                                    </a:rPr>
                                    <m:t>2</m:t>
                                  </m:r>
                                </m:sup>
                              </m:sSup>
                            </m:num>
                            <m:den>
                              <m:r>
                                <a:rPr lang="en-US" sz="800" b="0" i="1" smtClean="0">
                                  <a:latin typeface="Cambria Math" panose="02040503050406030204" pitchFamily="18" charset="0"/>
                                </a:rPr>
                                <m:t>2</m:t>
                              </m:r>
                              <m:r>
                                <a:rPr lang="en-US" sz="800" b="0" i="1" smtClean="0">
                                  <a:latin typeface="Cambria Math" panose="02040503050406030204" pitchFamily="18" charset="0"/>
                                  <a:ea typeface="Cambria Math" panose="02040503050406030204" pitchFamily="18" charset="0"/>
                                </a:rPr>
                                <m:t>𝜇</m:t>
                              </m:r>
                              <m:r>
                                <a:rPr lang="en-US" sz="800" b="0" i="1" smtClean="0">
                                  <a:latin typeface="Cambria Math" panose="02040503050406030204" pitchFamily="18" charset="0"/>
                                </a:rPr>
                                <m:t>𝑊</m:t>
                              </m:r>
                            </m:den>
                          </m:f>
                          <m:r>
                            <a:rPr lang="en-US" sz="800" b="0" i="1" smtClean="0">
                              <a:latin typeface="Cambria Math" panose="02040503050406030204" pitchFamily="18" charset="0"/>
                            </a:rPr>
                            <m:t>+</m:t>
                          </m:r>
                          <m:d>
                            <m:dPr>
                              <m:begChr m:val="["/>
                              <m:endChr m:val="]"/>
                              <m:ctrlPr>
                                <a:rPr lang="en-US" sz="800" b="0" i="1" smtClean="0">
                                  <a:latin typeface="Cambria Math" panose="02040503050406030204" pitchFamily="18" charset="0"/>
                                </a:rPr>
                              </m:ctrlPr>
                            </m:dPr>
                            <m:e>
                              <m:f>
                                <m:fPr>
                                  <m:ctrlPr>
                                    <a:rPr lang="en-US" sz="800" i="1" smtClean="0">
                                      <a:latin typeface="Cambria Math" panose="02040503050406030204" pitchFamily="18" charset="0"/>
                                    </a:rPr>
                                  </m:ctrlPr>
                                </m:fPr>
                                <m:num>
                                  <m:r>
                                    <a:rPr lang="en-US" sz="800" b="0" i="1" smtClean="0">
                                      <a:latin typeface="Cambria Math" panose="02040503050406030204" pitchFamily="18" charset="0"/>
                                    </a:rPr>
                                    <m:t>1</m:t>
                                  </m:r>
                                </m:num>
                                <m:den>
                                  <m:r>
                                    <a:rPr lang="en-US" sz="800" b="0" i="1" smtClean="0">
                                      <a:latin typeface="Cambria Math" panose="02040503050406030204" pitchFamily="18" charset="0"/>
                                    </a:rPr>
                                    <m:t>𝐻</m:t>
                                  </m:r>
                                </m:den>
                              </m:f>
                              <m:r>
                                <a:rPr lang="en-US" sz="800" b="0" i="1" smtClean="0">
                                  <a:latin typeface="Cambria Math" panose="02040503050406030204" pitchFamily="18" charset="0"/>
                                </a:rPr>
                                <m:t>𝑉𝑠𝑖𝑛</m:t>
                              </m:r>
                              <m:d>
                                <m:dPr>
                                  <m:ctrlPr>
                                    <a:rPr lang="en-US" sz="800" b="0" i="1" smtClean="0">
                                      <a:latin typeface="Cambria Math" panose="02040503050406030204" pitchFamily="18" charset="0"/>
                                    </a:rPr>
                                  </m:ctrlPr>
                                </m:dPr>
                                <m:e>
                                  <m:r>
                                    <a:rPr lang="en-US" sz="800" b="0" i="1" smtClean="0">
                                      <a:latin typeface="Cambria Math" panose="02040503050406030204" pitchFamily="18" charset="0"/>
                                      <a:ea typeface="Cambria Math" panose="02040503050406030204" pitchFamily="18" charset="0"/>
                                    </a:rPr>
                                    <m:t>𝜃</m:t>
                                  </m:r>
                                </m:e>
                              </m:d>
                              <m:r>
                                <a:rPr lang="en-US" sz="800" b="0" i="1" smtClean="0">
                                  <a:latin typeface="Cambria Math" panose="02040503050406030204" pitchFamily="18" charset="0"/>
                                </a:rPr>
                                <m:t>−</m:t>
                              </m:r>
                              <m:f>
                                <m:fPr>
                                  <m:ctrlPr>
                                    <a:rPr lang="en-US" sz="800" i="1" smtClean="0">
                                      <a:latin typeface="Cambria Math" panose="02040503050406030204" pitchFamily="18" charset="0"/>
                                    </a:rPr>
                                  </m:ctrlPr>
                                </m:fPr>
                                <m:num>
                                  <m:sSub>
                                    <m:sSubPr>
                                      <m:ctrlPr>
                                        <a:rPr lang="en-US" sz="800" i="1" smtClean="0">
                                          <a:latin typeface="Cambria Math" panose="02040503050406030204" pitchFamily="18" charset="0"/>
                                        </a:rPr>
                                      </m:ctrlPr>
                                    </m:sSubPr>
                                    <m:e>
                                      <m:r>
                                        <a:rPr lang="en-US" sz="800" b="0" i="1" smtClean="0">
                                          <a:latin typeface="Cambria Math" panose="02040503050406030204" pitchFamily="18" charset="0"/>
                                        </a:rPr>
                                        <m:t>∆</m:t>
                                      </m:r>
                                      <m:r>
                                        <a:rPr lang="en-US" sz="800" b="0" i="1" smtClean="0">
                                          <a:latin typeface="Cambria Math" panose="02040503050406030204" pitchFamily="18" charset="0"/>
                                        </a:rPr>
                                        <m:t>𝑃</m:t>
                                      </m:r>
                                    </m:e>
                                    <m:sub>
                                      <m:r>
                                        <a:rPr lang="en-US" sz="800" b="0" i="1" smtClean="0">
                                          <a:latin typeface="Cambria Math" panose="02040503050406030204" pitchFamily="18" charset="0"/>
                                        </a:rPr>
                                        <m:t>𝑥</m:t>
                                      </m:r>
                                    </m:sub>
                                  </m:sSub>
                                  <m:r>
                                    <a:rPr lang="en-US" sz="800" i="1" smtClean="0">
                                      <a:latin typeface="Cambria Math" panose="02040503050406030204" pitchFamily="18" charset="0"/>
                                    </a:rPr>
                                    <m:t>𝐻</m:t>
                                  </m:r>
                                </m:num>
                                <m:den>
                                  <m:r>
                                    <a:rPr lang="en-US" sz="800" b="0" i="1" smtClean="0">
                                      <a:latin typeface="Cambria Math" panose="02040503050406030204" pitchFamily="18" charset="0"/>
                                    </a:rPr>
                                    <m:t>2</m:t>
                                  </m:r>
                                  <m:r>
                                    <a:rPr lang="en-US" sz="800" b="0" i="1" smtClean="0">
                                      <a:latin typeface="Cambria Math" panose="02040503050406030204" pitchFamily="18" charset="0"/>
                                      <a:ea typeface="Cambria Math" panose="02040503050406030204" pitchFamily="18" charset="0"/>
                                    </a:rPr>
                                    <m:t>𝜇</m:t>
                                  </m:r>
                                  <m:r>
                                    <a:rPr lang="en-US" sz="800" b="0" i="1" smtClean="0">
                                      <a:latin typeface="Cambria Math" panose="02040503050406030204" pitchFamily="18" charset="0"/>
                                      <a:ea typeface="Cambria Math" panose="02040503050406030204" pitchFamily="18" charset="0"/>
                                    </a:rPr>
                                    <m:t>𝑊</m:t>
                                  </m:r>
                                </m:den>
                              </m:f>
                            </m:e>
                          </m:d>
                          <m:r>
                            <a:rPr lang="en-US" sz="800" b="0" i="1" smtClean="0">
                              <a:latin typeface="Cambria Math" panose="02040503050406030204" pitchFamily="18" charset="0"/>
                            </a:rPr>
                            <m:t>𝑦</m:t>
                          </m:r>
                        </m:e>
                      </m:borderBox>
                    </m:oMath>
                  </m:oMathPara>
                </a14:m>
                <a:endParaRPr lang="en-US" sz="800" dirty="0"/>
              </a:p>
            </p:txBody>
          </p:sp>
        </mc:Choice>
        <mc:Fallback>
          <p:sp>
            <p:nvSpPr>
              <p:cNvPr id="121" name="TextBox 120">
                <a:extLst>
                  <a:ext uri="{FF2B5EF4-FFF2-40B4-BE49-F238E27FC236}">
                    <a16:creationId xmlns:a16="http://schemas.microsoft.com/office/drawing/2014/main" id="{689C884C-E943-274E-9395-72B2DCABAAE1}"/>
                  </a:ext>
                </a:extLst>
              </p:cNvPr>
              <p:cNvSpPr txBox="1">
                <a:spLocks noRot="1" noChangeAspect="1" noMove="1" noResize="1" noEditPoints="1" noAdjustHandles="1" noChangeArrowheads="1" noChangeShapeType="1" noTextEdit="1"/>
              </p:cNvSpPr>
              <p:nvPr/>
            </p:nvSpPr>
            <p:spPr>
              <a:xfrm>
                <a:off x="4881731" y="4727408"/>
                <a:ext cx="1922831" cy="320922"/>
              </a:xfrm>
              <a:prstGeom prst="rect">
                <a:avLst/>
              </a:prstGeom>
              <a:blipFill>
                <a:blip r:embed="rId77"/>
                <a:stretch>
                  <a:fillRect l="-65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2" name="Rectangle 121">
                <a:extLst>
                  <a:ext uri="{FF2B5EF4-FFF2-40B4-BE49-F238E27FC236}">
                    <a16:creationId xmlns:a16="http://schemas.microsoft.com/office/drawing/2014/main" id="{228F9AC4-73A7-8C44-8B9B-097B46C96057}"/>
                  </a:ext>
                </a:extLst>
              </p:cNvPr>
              <p:cNvSpPr/>
              <p:nvPr/>
            </p:nvSpPr>
            <p:spPr>
              <a:xfrm>
                <a:off x="4832975" y="5082350"/>
                <a:ext cx="1631344" cy="369204"/>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sz="800" i="1" smtClean="0">
                          <a:latin typeface="Cambria Math" panose="02040503050406030204" pitchFamily="18" charset="0"/>
                        </a:rPr>
                        <m:t>𝑄</m:t>
                      </m:r>
                      <m:r>
                        <a:rPr lang="en-US" sz="800" i="1" smtClean="0">
                          <a:latin typeface="Cambria Math" panose="02040503050406030204" pitchFamily="18" charset="0"/>
                        </a:rPr>
                        <m:t>=</m:t>
                      </m:r>
                      <m:nary>
                        <m:naryPr>
                          <m:ctrlPr>
                            <a:rPr lang="en-US" sz="800" i="1">
                              <a:latin typeface="Cambria Math" panose="02040503050406030204" pitchFamily="18" charset="0"/>
                            </a:rPr>
                          </m:ctrlPr>
                        </m:naryPr>
                        <m:sub>
                          <m:r>
                            <m:rPr>
                              <m:brk m:alnAt="23"/>
                            </m:rPr>
                            <a:rPr lang="en-US" sz="800" i="1">
                              <a:latin typeface="Cambria Math" panose="02040503050406030204" pitchFamily="18" charset="0"/>
                            </a:rPr>
                            <m:t>0</m:t>
                          </m:r>
                        </m:sub>
                        <m:sup>
                          <m:r>
                            <a:rPr lang="en-US" sz="800" i="1">
                              <a:latin typeface="Cambria Math" panose="02040503050406030204" pitchFamily="18" charset="0"/>
                            </a:rPr>
                            <m:t>𝐻</m:t>
                          </m:r>
                        </m:sup>
                        <m:e>
                          <m:sSub>
                            <m:sSubPr>
                              <m:ctrlPr>
                                <a:rPr lang="en-US" sz="800" i="1">
                                  <a:latin typeface="Cambria Math" panose="02040503050406030204" pitchFamily="18" charset="0"/>
                                </a:rPr>
                              </m:ctrlPr>
                            </m:sSubPr>
                            <m:e>
                              <m:r>
                                <a:rPr lang="en-US" sz="800" i="1">
                                  <a:latin typeface="Cambria Math" panose="02040503050406030204" pitchFamily="18" charset="0"/>
                                </a:rPr>
                                <m:t>𝑉</m:t>
                              </m:r>
                            </m:e>
                            <m:sub>
                              <m:r>
                                <a:rPr lang="en-US" sz="800" b="0" i="1" smtClean="0">
                                  <a:latin typeface="Cambria Math" panose="02040503050406030204" pitchFamily="18" charset="0"/>
                                </a:rPr>
                                <m:t>𝑥</m:t>
                              </m:r>
                            </m:sub>
                          </m:sSub>
                          <m:d>
                            <m:dPr>
                              <m:ctrlPr>
                                <a:rPr lang="en-US" sz="800" i="1">
                                  <a:latin typeface="Cambria Math" panose="02040503050406030204" pitchFamily="18" charset="0"/>
                                </a:rPr>
                              </m:ctrlPr>
                            </m:dPr>
                            <m:e>
                              <m:r>
                                <a:rPr lang="en-US" sz="800" i="1">
                                  <a:latin typeface="Cambria Math" panose="02040503050406030204" pitchFamily="18" charset="0"/>
                                </a:rPr>
                                <m:t>𝑦</m:t>
                              </m:r>
                            </m:e>
                          </m:d>
                          <m:r>
                            <a:rPr lang="en-US" sz="800" i="1">
                              <a:latin typeface="Cambria Math" panose="02040503050406030204" pitchFamily="18" charset="0"/>
                            </a:rPr>
                            <m:t>𝑑𝑦</m:t>
                          </m:r>
                          <m:r>
                            <a:rPr lang="en-US" sz="800" b="0" i="1" smtClean="0">
                              <a:latin typeface="Cambria Math" panose="02040503050406030204" pitchFamily="18" charset="0"/>
                            </a:rPr>
                            <m:t> </m:t>
                          </m:r>
                          <m:r>
                            <a:rPr lang="en-US" sz="800" b="0" i="1" smtClean="0">
                              <a:latin typeface="Cambria Math" panose="02040503050406030204" pitchFamily="18" charset="0"/>
                            </a:rPr>
                            <m:t>𝑝𝑒𝑟</m:t>
                          </m:r>
                          <m:r>
                            <a:rPr lang="en-US" sz="800" b="0" i="1" smtClean="0">
                              <a:latin typeface="Cambria Math" panose="02040503050406030204" pitchFamily="18" charset="0"/>
                            </a:rPr>
                            <m:t> </m:t>
                          </m:r>
                          <m:r>
                            <a:rPr lang="en-US" sz="800" b="0" i="1" smtClean="0">
                              <a:latin typeface="Cambria Math" panose="02040503050406030204" pitchFamily="18" charset="0"/>
                            </a:rPr>
                            <m:t>𝑢𝑛𝑖𝑡</m:t>
                          </m:r>
                          <m:r>
                            <a:rPr lang="en-US" sz="800" b="0" i="1" smtClean="0">
                              <a:latin typeface="Cambria Math" panose="02040503050406030204" pitchFamily="18" charset="0"/>
                            </a:rPr>
                            <m:t> </m:t>
                          </m:r>
                          <m:r>
                            <a:rPr lang="en-US" sz="800" b="0" i="1" smtClean="0">
                              <a:latin typeface="Cambria Math" panose="02040503050406030204" pitchFamily="18" charset="0"/>
                            </a:rPr>
                            <m:t>𝑙𝑒𝑛𝑔𝑡h</m:t>
                          </m:r>
                        </m:e>
                      </m:nary>
                    </m:oMath>
                  </m:oMathPara>
                </a14:m>
                <a:endParaRPr lang="en-US" sz="800" dirty="0"/>
              </a:p>
            </p:txBody>
          </p:sp>
        </mc:Choice>
        <mc:Fallback>
          <p:sp>
            <p:nvSpPr>
              <p:cNvPr id="122" name="Rectangle 121">
                <a:extLst>
                  <a:ext uri="{FF2B5EF4-FFF2-40B4-BE49-F238E27FC236}">
                    <a16:creationId xmlns:a16="http://schemas.microsoft.com/office/drawing/2014/main" id="{228F9AC4-73A7-8C44-8B9B-097B46C96057}"/>
                  </a:ext>
                </a:extLst>
              </p:cNvPr>
              <p:cNvSpPr>
                <a:spLocks noRot="1" noChangeAspect="1" noMove="1" noResize="1" noEditPoints="1" noAdjustHandles="1" noChangeArrowheads="1" noChangeShapeType="1" noTextEdit="1"/>
              </p:cNvSpPr>
              <p:nvPr/>
            </p:nvSpPr>
            <p:spPr>
              <a:xfrm>
                <a:off x="4832975" y="5082350"/>
                <a:ext cx="1631344" cy="369204"/>
              </a:xfrm>
              <a:prstGeom prst="rect">
                <a:avLst/>
              </a:prstGeom>
              <a:blipFill>
                <a:blip r:embed="rId78"/>
                <a:stretch>
                  <a:fillRect l="-8527" t="-116667" b="-18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3" name="Rectangle 122">
                <a:extLst>
                  <a:ext uri="{FF2B5EF4-FFF2-40B4-BE49-F238E27FC236}">
                    <a16:creationId xmlns:a16="http://schemas.microsoft.com/office/drawing/2014/main" id="{DA3B5263-1917-3F47-A865-7294E368F0EA}"/>
                  </a:ext>
                </a:extLst>
              </p:cNvPr>
              <p:cNvSpPr/>
              <p:nvPr/>
            </p:nvSpPr>
            <p:spPr>
              <a:xfrm>
                <a:off x="6410444" y="5167348"/>
                <a:ext cx="1196353" cy="215444"/>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sz="800" i="1" smtClean="0">
                          <a:latin typeface="Cambria Math" panose="02040503050406030204" pitchFamily="18" charset="0"/>
                        </a:rPr>
                        <m:t>𝑄</m:t>
                      </m:r>
                      <m:r>
                        <a:rPr lang="en-US" sz="800" b="0" i="1" smtClean="0">
                          <a:latin typeface="Cambria Math" panose="02040503050406030204" pitchFamily="18" charset="0"/>
                        </a:rPr>
                        <m:t>=0→</m:t>
                      </m:r>
                      <m:r>
                        <a:rPr lang="en-US" sz="800" b="0" i="1" smtClean="0">
                          <a:latin typeface="Cambria Math" panose="02040503050406030204" pitchFamily="18" charset="0"/>
                        </a:rPr>
                        <m:t>𝑠𝑜𝑙𝑣𝑒</m:t>
                      </m:r>
                      <m:r>
                        <a:rPr lang="en-US" sz="800" b="0" i="1" smtClean="0">
                          <a:latin typeface="Cambria Math" panose="02040503050406030204" pitchFamily="18" charset="0"/>
                        </a:rPr>
                        <m:t> </m:t>
                      </m:r>
                      <m:r>
                        <a:rPr lang="en-US" sz="800" b="0" i="1" smtClean="0">
                          <a:latin typeface="Cambria Math" panose="02040503050406030204" pitchFamily="18" charset="0"/>
                        </a:rPr>
                        <m:t>𝑓𝑜𝑟</m:t>
                      </m:r>
                      <m:sSub>
                        <m:sSubPr>
                          <m:ctrlPr>
                            <a:rPr lang="en-US" sz="800" i="1" smtClean="0">
                              <a:latin typeface="Cambria Math" panose="02040503050406030204" pitchFamily="18" charset="0"/>
                            </a:rPr>
                          </m:ctrlPr>
                        </m:sSubPr>
                        <m:e>
                          <m:r>
                            <a:rPr lang="en-US" sz="800" b="0" i="1" smtClean="0">
                              <a:latin typeface="Cambria Math" panose="02040503050406030204" pitchFamily="18" charset="0"/>
                            </a:rPr>
                            <m:t>∆</m:t>
                          </m:r>
                          <m:r>
                            <a:rPr lang="en-US" sz="800" b="0" i="1" smtClean="0">
                              <a:latin typeface="Cambria Math" panose="02040503050406030204" pitchFamily="18" charset="0"/>
                            </a:rPr>
                            <m:t>𝑃</m:t>
                          </m:r>
                        </m:e>
                        <m:sub>
                          <m:r>
                            <a:rPr lang="en-US" sz="800" b="0" i="1" smtClean="0">
                              <a:latin typeface="Cambria Math" panose="02040503050406030204" pitchFamily="18" charset="0"/>
                            </a:rPr>
                            <m:t>𝑥</m:t>
                          </m:r>
                        </m:sub>
                      </m:sSub>
                    </m:oMath>
                  </m:oMathPara>
                </a14:m>
                <a:endParaRPr lang="en-US" sz="800" dirty="0"/>
              </a:p>
            </p:txBody>
          </p:sp>
        </mc:Choice>
        <mc:Fallback>
          <p:sp>
            <p:nvSpPr>
              <p:cNvPr id="123" name="Rectangle 122">
                <a:extLst>
                  <a:ext uri="{FF2B5EF4-FFF2-40B4-BE49-F238E27FC236}">
                    <a16:creationId xmlns:a16="http://schemas.microsoft.com/office/drawing/2014/main" id="{DA3B5263-1917-3F47-A865-7294E368F0EA}"/>
                  </a:ext>
                </a:extLst>
              </p:cNvPr>
              <p:cNvSpPr>
                <a:spLocks noRot="1" noChangeAspect="1" noMove="1" noResize="1" noEditPoints="1" noAdjustHandles="1" noChangeArrowheads="1" noChangeShapeType="1" noTextEdit="1"/>
              </p:cNvSpPr>
              <p:nvPr/>
            </p:nvSpPr>
            <p:spPr>
              <a:xfrm>
                <a:off x="6410444" y="5167348"/>
                <a:ext cx="1196353" cy="215444"/>
              </a:xfrm>
              <a:prstGeom prst="rect">
                <a:avLst/>
              </a:prstGeom>
              <a:blipFill>
                <a:blip r:embed="rId7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4" name="Rectangle 123">
                <a:extLst>
                  <a:ext uri="{FF2B5EF4-FFF2-40B4-BE49-F238E27FC236}">
                    <a16:creationId xmlns:a16="http://schemas.microsoft.com/office/drawing/2014/main" id="{E1CB72EF-88D9-D44D-8C6B-336EF7B2EF54}"/>
                  </a:ext>
                </a:extLst>
              </p:cNvPr>
              <p:cNvSpPr/>
              <p:nvPr/>
            </p:nvSpPr>
            <p:spPr>
              <a:xfrm>
                <a:off x="4830093" y="5413241"/>
                <a:ext cx="1631344" cy="369204"/>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sz="800" i="1" smtClean="0">
                          <a:latin typeface="Cambria Math" panose="02040503050406030204" pitchFamily="18" charset="0"/>
                        </a:rPr>
                        <m:t>𝑄</m:t>
                      </m:r>
                      <m:r>
                        <a:rPr lang="en-US" sz="800" i="1" smtClean="0">
                          <a:latin typeface="Cambria Math" panose="02040503050406030204" pitchFamily="18" charset="0"/>
                        </a:rPr>
                        <m:t>=</m:t>
                      </m:r>
                      <m:nary>
                        <m:naryPr>
                          <m:ctrlPr>
                            <a:rPr lang="en-US" sz="800" i="1">
                              <a:latin typeface="Cambria Math" panose="02040503050406030204" pitchFamily="18" charset="0"/>
                            </a:rPr>
                          </m:ctrlPr>
                        </m:naryPr>
                        <m:sub>
                          <m:r>
                            <m:rPr>
                              <m:brk m:alnAt="23"/>
                            </m:rPr>
                            <a:rPr lang="en-US" sz="800" i="1">
                              <a:latin typeface="Cambria Math" panose="02040503050406030204" pitchFamily="18" charset="0"/>
                            </a:rPr>
                            <m:t>0</m:t>
                          </m:r>
                        </m:sub>
                        <m:sup>
                          <m:r>
                            <a:rPr lang="en-US" sz="800" i="1">
                              <a:latin typeface="Cambria Math" panose="02040503050406030204" pitchFamily="18" charset="0"/>
                            </a:rPr>
                            <m:t>𝐻</m:t>
                          </m:r>
                        </m:sup>
                        <m:e>
                          <m:sSub>
                            <m:sSubPr>
                              <m:ctrlPr>
                                <a:rPr lang="en-US" sz="800" i="1">
                                  <a:latin typeface="Cambria Math" panose="02040503050406030204" pitchFamily="18" charset="0"/>
                                </a:rPr>
                              </m:ctrlPr>
                            </m:sSubPr>
                            <m:e>
                              <m:r>
                                <a:rPr lang="en-US" sz="800" i="1">
                                  <a:latin typeface="Cambria Math" panose="02040503050406030204" pitchFamily="18" charset="0"/>
                                </a:rPr>
                                <m:t>𝑉</m:t>
                              </m:r>
                            </m:e>
                            <m:sub>
                              <m:r>
                                <a:rPr lang="en-US" sz="800" b="0" i="1" smtClean="0">
                                  <a:latin typeface="Cambria Math" panose="02040503050406030204" pitchFamily="18" charset="0"/>
                                </a:rPr>
                                <m:t>𝑥</m:t>
                              </m:r>
                            </m:sub>
                          </m:sSub>
                          <m:d>
                            <m:dPr>
                              <m:ctrlPr>
                                <a:rPr lang="en-US" sz="800" i="1">
                                  <a:latin typeface="Cambria Math" panose="02040503050406030204" pitchFamily="18" charset="0"/>
                                </a:rPr>
                              </m:ctrlPr>
                            </m:dPr>
                            <m:e>
                              <m:r>
                                <a:rPr lang="en-US" sz="800" i="1">
                                  <a:latin typeface="Cambria Math" panose="02040503050406030204" pitchFamily="18" charset="0"/>
                                </a:rPr>
                                <m:t>𝑦</m:t>
                              </m:r>
                            </m:e>
                          </m:d>
                          <m:r>
                            <a:rPr lang="en-US" sz="800" i="1">
                              <a:latin typeface="Cambria Math" panose="02040503050406030204" pitchFamily="18" charset="0"/>
                            </a:rPr>
                            <m:t>𝑑𝑦</m:t>
                          </m:r>
                          <m:r>
                            <a:rPr lang="en-US" sz="800" b="0" i="1" smtClean="0">
                              <a:latin typeface="Cambria Math" panose="02040503050406030204" pitchFamily="18" charset="0"/>
                            </a:rPr>
                            <m:t> </m:t>
                          </m:r>
                          <m:r>
                            <a:rPr lang="en-US" sz="800" b="0" i="1" smtClean="0">
                              <a:latin typeface="Cambria Math" panose="02040503050406030204" pitchFamily="18" charset="0"/>
                            </a:rPr>
                            <m:t>𝑝𝑒𝑟</m:t>
                          </m:r>
                          <m:r>
                            <a:rPr lang="en-US" sz="800" b="0" i="1" smtClean="0">
                              <a:latin typeface="Cambria Math" panose="02040503050406030204" pitchFamily="18" charset="0"/>
                            </a:rPr>
                            <m:t> </m:t>
                          </m:r>
                          <m:r>
                            <a:rPr lang="en-US" sz="800" b="0" i="1" smtClean="0">
                              <a:latin typeface="Cambria Math" panose="02040503050406030204" pitchFamily="18" charset="0"/>
                            </a:rPr>
                            <m:t>𝑢𝑛𝑖𝑡</m:t>
                          </m:r>
                          <m:r>
                            <a:rPr lang="en-US" sz="800" b="0" i="1" smtClean="0">
                              <a:latin typeface="Cambria Math" panose="02040503050406030204" pitchFamily="18" charset="0"/>
                            </a:rPr>
                            <m:t> </m:t>
                          </m:r>
                          <m:r>
                            <a:rPr lang="en-US" sz="800" b="0" i="1" smtClean="0">
                              <a:latin typeface="Cambria Math" panose="02040503050406030204" pitchFamily="18" charset="0"/>
                            </a:rPr>
                            <m:t>𝑙𝑒𝑛𝑔𝑡h</m:t>
                          </m:r>
                        </m:e>
                      </m:nary>
                    </m:oMath>
                  </m:oMathPara>
                </a14:m>
                <a:endParaRPr lang="en-US" sz="800" dirty="0"/>
              </a:p>
            </p:txBody>
          </p:sp>
        </mc:Choice>
        <mc:Fallback>
          <p:sp>
            <p:nvSpPr>
              <p:cNvPr id="124" name="Rectangle 123">
                <a:extLst>
                  <a:ext uri="{FF2B5EF4-FFF2-40B4-BE49-F238E27FC236}">
                    <a16:creationId xmlns:a16="http://schemas.microsoft.com/office/drawing/2014/main" id="{E1CB72EF-88D9-D44D-8C6B-336EF7B2EF54}"/>
                  </a:ext>
                </a:extLst>
              </p:cNvPr>
              <p:cNvSpPr>
                <a:spLocks noRot="1" noChangeAspect="1" noMove="1" noResize="1" noEditPoints="1" noAdjustHandles="1" noChangeArrowheads="1" noChangeShapeType="1" noTextEdit="1"/>
              </p:cNvSpPr>
              <p:nvPr/>
            </p:nvSpPr>
            <p:spPr>
              <a:xfrm>
                <a:off x="4830093" y="5413241"/>
                <a:ext cx="1631344" cy="369204"/>
              </a:xfrm>
              <a:prstGeom prst="rect">
                <a:avLst/>
              </a:prstGeom>
              <a:blipFill>
                <a:blip r:embed="rId80"/>
                <a:stretch>
                  <a:fillRect l="-7692" t="-116667" b="-18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5" name="Rectangle 124">
                <a:extLst>
                  <a:ext uri="{FF2B5EF4-FFF2-40B4-BE49-F238E27FC236}">
                    <a16:creationId xmlns:a16="http://schemas.microsoft.com/office/drawing/2014/main" id="{78831F83-069C-F749-84B3-91D4D0EECFF9}"/>
                  </a:ext>
                </a:extLst>
              </p:cNvPr>
              <p:cNvSpPr/>
              <p:nvPr/>
            </p:nvSpPr>
            <p:spPr>
              <a:xfrm>
                <a:off x="4795559" y="5781092"/>
                <a:ext cx="1571520" cy="35862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800" i="1" smtClean="0">
                          <a:latin typeface="Cambria Math" panose="02040503050406030204" pitchFamily="18" charset="0"/>
                        </a:rPr>
                        <m:t>𝑄</m:t>
                      </m:r>
                      <m:r>
                        <a:rPr lang="en-US" sz="800" i="1" smtClean="0">
                          <a:latin typeface="Cambria Math" panose="02040503050406030204" pitchFamily="18" charset="0"/>
                        </a:rPr>
                        <m:t>=</m:t>
                      </m:r>
                      <m:f>
                        <m:fPr>
                          <m:ctrlPr>
                            <a:rPr lang="en-US" sz="800" i="1">
                              <a:latin typeface="Cambria Math" panose="02040503050406030204" pitchFamily="18" charset="0"/>
                            </a:rPr>
                          </m:ctrlPr>
                        </m:fPr>
                        <m:num>
                          <m:r>
                            <a:rPr lang="en-US" sz="800" i="1">
                              <a:latin typeface="Cambria Math" panose="02040503050406030204" pitchFamily="18" charset="0"/>
                            </a:rPr>
                            <m:t>𝐻𝑉</m:t>
                          </m:r>
                          <m:r>
                            <a:rPr lang="en-US" sz="800" b="0" i="1" smtClean="0">
                              <a:latin typeface="Cambria Math" panose="02040503050406030204" pitchFamily="18" charset="0"/>
                            </a:rPr>
                            <m:t>𝑠𝑖𝑛</m:t>
                          </m:r>
                          <m:d>
                            <m:dPr>
                              <m:ctrlPr>
                                <a:rPr lang="en-US" sz="800" i="1">
                                  <a:latin typeface="Cambria Math" panose="02040503050406030204" pitchFamily="18" charset="0"/>
                                </a:rPr>
                              </m:ctrlPr>
                            </m:dPr>
                            <m:e>
                              <m:r>
                                <a:rPr lang="en-US" sz="800" i="1">
                                  <a:latin typeface="Cambria Math" panose="02040503050406030204" pitchFamily="18" charset="0"/>
                                  <a:ea typeface="Cambria Math" panose="02040503050406030204" pitchFamily="18" charset="0"/>
                                </a:rPr>
                                <m:t>𝜃</m:t>
                              </m:r>
                            </m:e>
                          </m:d>
                        </m:num>
                        <m:den>
                          <m:r>
                            <a:rPr lang="en-US" sz="800" i="1">
                              <a:latin typeface="Cambria Math" panose="02040503050406030204" pitchFamily="18" charset="0"/>
                            </a:rPr>
                            <m:t>2</m:t>
                          </m:r>
                        </m:den>
                      </m:f>
                      <m:r>
                        <a:rPr lang="en-US" sz="800" i="1">
                          <a:latin typeface="Cambria Math" panose="02040503050406030204" pitchFamily="18" charset="0"/>
                        </a:rPr>
                        <m:t>− </m:t>
                      </m:r>
                      <m:f>
                        <m:fPr>
                          <m:ctrlPr>
                            <a:rPr lang="en-US" sz="800" i="1">
                              <a:latin typeface="Cambria Math" panose="02040503050406030204" pitchFamily="18" charset="0"/>
                            </a:rPr>
                          </m:ctrlPr>
                        </m:fPr>
                        <m:num>
                          <m:sSub>
                            <m:sSubPr>
                              <m:ctrlPr>
                                <a:rPr lang="en-US" sz="800" i="1" smtClean="0">
                                  <a:latin typeface="Cambria Math" panose="02040503050406030204" pitchFamily="18" charset="0"/>
                                </a:rPr>
                              </m:ctrlPr>
                            </m:sSubPr>
                            <m:e>
                              <m:r>
                                <a:rPr lang="en-US" sz="800" b="0" i="1" smtClean="0">
                                  <a:latin typeface="Cambria Math" panose="02040503050406030204" pitchFamily="18" charset="0"/>
                                </a:rPr>
                                <m:t>∆</m:t>
                              </m:r>
                              <m:r>
                                <a:rPr lang="en-US" sz="800" b="0" i="1" smtClean="0">
                                  <a:latin typeface="Cambria Math" panose="02040503050406030204" pitchFamily="18" charset="0"/>
                                </a:rPr>
                                <m:t>𝑃</m:t>
                              </m:r>
                            </m:e>
                            <m:sub>
                              <m:r>
                                <a:rPr lang="en-US" sz="800" b="0" i="1" smtClean="0">
                                  <a:latin typeface="Cambria Math" panose="02040503050406030204" pitchFamily="18" charset="0"/>
                                </a:rPr>
                                <m:t>𝑥</m:t>
                              </m:r>
                            </m:sub>
                          </m:sSub>
                          <m:sSup>
                            <m:sSupPr>
                              <m:ctrlPr>
                                <a:rPr lang="en-US" sz="800" i="1">
                                  <a:latin typeface="Cambria Math" panose="02040503050406030204" pitchFamily="18" charset="0"/>
                                </a:rPr>
                              </m:ctrlPr>
                            </m:sSupPr>
                            <m:e>
                              <m:r>
                                <a:rPr lang="en-US" sz="800" i="1">
                                  <a:latin typeface="Cambria Math" panose="02040503050406030204" pitchFamily="18" charset="0"/>
                                </a:rPr>
                                <m:t>𝐻</m:t>
                              </m:r>
                            </m:e>
                            <m:sup>
                              <m:r>
                                <a:rPr lang="en-US" sz="800" i="1">
                                  <a:latin typeface="Cambria Math" panose="02040503050406030204" pitchFamily="18" charset="0"/>
                                </a:rPr>
                                <m:t>3</m:t>
                              </m:r>
                            </m:sup>
                          </m:sSup>
                        </m:num>
                        <m:den>
                          <m:r>
                            <a:rPr lang="en-US" sz="800" i="1">
                              <a:latin typeface="Cambria Math" panose="02040503050406030204" pitchFamily="18" charset="0"/>
                            </a:rPr>
                            <m:t>12</m:t>
                          </m:r>
                          <m:r>
                            <a:rPr lang="en-US" sz="800" b="0" i="1" smtClean="0">
                              <a:latin typeface="Cambria Math" panose="02040503050406030204" pitchFamily="18" charset="0"/>
                              <a:ea typeface="Cambria Math" panose="02040503050406030204" pitchFamily="18" charset="0"/>
                            </a:rPr>
                            <m:t>𝜇</m:t>
                          </m:r>
                          <m:r>
                            <a:rPr lang="en-US" sz="800" b="0" i="1" smtClean="0">
                              <a:latin typeface="Cambria Math" panose="02040503050406030204" pitchFamily="18" charset="0"/>
                              <a:ea typeface="Cambria Math" panose="02040503050406030204" pitchFamily="18" charset="0"/>
                            </a:rPr>
                            <m:t>𝑊</m:t>
                          </m:r>
                        </m:den>
                      </m:f>
                      <m:r>
                        <a:rPr lang="en-US" sz="800" b="0" i="1" smtClean="0">
                          <a:latin typeface="Cambria Math" panose="02040503050406030204" pitchFamily="18" charset="0"/>
                        </a:rPr>
                        <m:t>=0→</m:t>
                      </m:r>
                    </m:oMath>
                  </m:oMathPara>
                </a14:m>
                <a:endParaRPr lang="en-US" sz="800" dirty="0"/>
              </a:p>
            </p:txBody>
          </p:sp>
        </mc:Choice>
        <mc:Fallback>
          <p:sp>
            <p:nvSpPr>
              <p:cNvPr id="125" name="Rectangle 124">
                <a:extLst>
                  <a:ext uri="{FF2B5EF4-FFF2-40B4-BE49-F238E27FC236}">
                    <a16:creationId xmlns:a16="http://schemas.microsoft.com/office/drawing/2014/main" id="{78831F83-069C-F749-84B3-91D4D0EECFF9}"/>
                  </a:ext>
                </a:extLst>
              </p:cNvPr>
              <p:cNvSpPr>
                <a:spLocks noRot="1" noChangeAspect="1" noMove="1" noResize="1" noEditPoints="1" noAdjustHandles="1" noChangeArrowheads="1" noChangeShapeType="1" noTextEdit="1"/>
              </p:cNvSpPr>
              <p:nvPr/>
            </p:nvSpPr>
            <p:spPr>
              <a:xfrm>
                <a:off x="4795559" y="5781092"/>
                <a:ext cx="1571520" cy="358624"/>
              </a:xfrm>
              <a:prstGeom prst="rect">
                <a:avLst/>
              </a:prstGeom>
              <a:blipFill>
                <a:blip r:embed="rId8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6" name="Rectangle 125">
                <a:extLst>
                  <a:ext uri="{FF2B5EF4-FFF2-40B4-BE49-F238E27FC236}">
                    <a16:creationId xmlns:a16="http://schemas.microsoft.com/office/drawing/2014/main" id="{E8B224ED-5EE1-2948-8976-FC58C067DFE0}"/>
                  </a:ext>
                </a:extLst>
              </p:cNvPr>
              <p:cNvSpPr/>
              <p:nvPr/>
            </p:nvSpPr>
            <p:spPr>
              <a:xfrm>
                <a:off x="6256207" y="5798652"/>
                <a:ext cx="1130951" cy="33348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800" i="1" smtClean="0">
                              <a:latin typeface="Cambria Math" panose="02040503050406030204" pitchFamily="18" charset="0"/>
                            </a:rPr>
                          </m:ctrlPr>
                        </m:sSubPr>
                        <m:e>
                          <m:r>
                            <a:rPr lang="en-US" sz="800" b="0" i="1" smtClean="0">
                              <a:latin typeface="Cambria Math" panose="02040503050406030204" pitchFamily="18" charset="0"/>
                            </a:rPr>
                            <m:t>∆</m:t>
                          </m:r>
                          <m:r>
                            <a:rPr lang="en-US" sz="800" b="0" i="1" smtClean="0">
                              <a:latin typeface="Cambria Math" panose="02040503050406030204" pitchFamily="18" charset="0"/>
                            </a:rPr>
                            <m:t>𝑃</m:t>
                          </m:r>
                        </m:e>
                        <m:sub>
                          <m:r>
                            <a:rPr lang="en-US" sz="800" b="0" i="1" smtClean="0">
                              <a:latin typeface="Cambria Math" panose="02040503050406030204" pitchFamily="18" charset="0"/>
                            </a:rPr>
                            <m:t>𝑥</m:t>
                          </m:r>
                        </m:sub>
                      </m:sSub>
                      <m:r>
                        <a:rPr lang="en-US" sz="800" b="0" i="1" smtClean="0">
                          <a:latin typeface="Cambria Math" panose="02040503050406030204" pitchFamily="18" charset="0"/>
                        </a:rPr>
                        <m:t>= </m:t>
                      </m:r>
                      <m:f>
                        <m:fPr>
                          <m:ctrlPr>
                            <a:rPr lang="en-US" sz="800" b="0" i="1" smtClean="0">
                              <a:latin typeface="Cambria Math" panose="02040503050406030204" pitchFamily="18" charset="0"/>
                            </a:rPr>
                          </m:ctrlPr>
                        </m:fPr>
                        <m:num>
                          <m:r>
                            <a:rPr lang="en-US" sz="800" b="0" i="1" smtClean="0">
                              <a:latin typeface="Cambria Math" panose="02040503050406030204" pitchFamily="18" charset="0"/>
                            </a:rPr>
                            <m:t>6</m:t>
                          </m:r>
                          <m:r>
                            <a:rPr lang="en-US" sz="800" b="0" i="1" smtClean="0">
                              <a:latin typeface="Cambria Math" panose="02040503050406030204" pitchFamily="18" charset="0"/>
                            </a:rPr>
                            <m:t>𝑉𝑠𝑖𝑛</m:t>
                          </m:r>
                          <m:r>
                            <a:rPr lang="en-US" sz="800" b="0" i="1" smtClean="0">
                              <a:latin typeface="Cambria Math" panose="02040503050406030204" pitchFamily="18" charset="0"/>
                            </a:rPr>
                            <m:t>(</m:t>
                          </m:r>
                          <m:r>
                            <a:rPr lang="en-US" sz="800" b="0" i="1" smtClean="0">
                              <a:latin typeface="Cambria Math" panose="02040503050406030204" pitchFamily="18" charset="0"/>
                              <a:ea typeface="Cambria Math" panose="02040503050406030204" pitchFamily="18" charset="0"/>
                            </a:rPr>
                            <m:t>𝜃</m:t>
                          </m:r>
                          <m:r>
                            <a:rPr lang="en-US" sz="800" b="0" i="1" smtClean="0">
                              <a:latin typeface="Cambria Math" panose="02040503050406030204" pitchFamily="18" charset="0"/>
                              <a:ea typeface="Cambria Math" panose="02040503050406030204" pitchFamily="18" charset="0"/>
                            </a:rPr>
                            <m:t>)</m:t>
                          </m:r>
                          <m:r>
                            <a:rPr lang="en-US" sz="800" b="0" i="1" smtClean="0">
                              <a:latin typeface="Cambria Math" panose="02040503050406030204" pitchFamily="18" charset="0"/>
                              <a:ea typeface="Cambria Math" panose="02040503050406030204" pitchFamily="18" charset="0"/>
                            </a:rPr>
                            <m:t>𝜇</m:t>
                          </m:r>
                          <m:r>
                            <a:rPr lang="en-US" sz="800" b="0" i="1" smtClean="0">
                              <a:latin typeface="Cambria Math" panose="02040503050406030204" pitchFamily="18" charset="0"/>
                              <a:ea typeface="Cambria Math" panose="02040503050406030204" pitchFamily="18" charset="0"/>
                            </a:rPr>
                            <m:t>𝑊</m:t>
                          </m:r>
                        </m:num>
                        <m:den>
                          <m:sSup>
                            <m:sSupPr>
                              <m:ctrlPr>
                                <a:rPr lang="en-US" sz="800" b="0" i="1" smtClean="0">
                                  <a:latin typeface="Cambria Math" panose="02040503050406030204" pitchFamily="18" charset="0"/>
                                </a:rPr>
                              </m:ctrlPr>
                            </m:sSupPr>
                            <m:e>
                              <m:r>
                                <a:rPr lang="en-US" sz="800" b="0" i="1" smtClean="0">
                                  <a:latin typeface="Cambria Math" panose="02040503050406030204" pitchFamily="18" charset="0"/>
                                </a:rPr>
                                <m:t>𝐻</m:t>
                              </m:r>
                            </m:e>
                            <m:sup>
                              <m:r>
                                <a:rPr lang="en-US" sz="800" b="0" i="1" smtClean="0">
                                  <a:latin typeface="Cambria Math" panose="02040503050406030204" pitchFamily="18" charset="0"/>
                                </a:rPr>
                                <m:t>2</m:t>
                              </m:r>
                            </m:sup>
                          </m:sSup>
                        </m:den>
                      </m:f>
                      <m:r>
                        <a:rPr lang="en-US" sz="800" b="0" i="1" smtClean="0">
                          <a:latin typeface="Cambria Math" panose="02040503050406030204" pitchFamily="18" charset="0"/>
                        </a:rPr>
                        <m:t>0</m:t>
                      </m:r>
                    </m:oMath>
                  </m:oMathPara>
                </a14:m>
                <a:endParaRPr lang="en-US" sz="800" dirty="0"/>
              </a:p>
            </p:txBody>
          </p:sp>
        </mc:Choice>
        <mc:Fallback>
          <p:sp>
            <p:nvSpPr>
              <p:cNvPr id="126" name="Rectangle 125">
                <a:extLst>
                  <a:ext uri="{FF2B5EF4-FFF2-40B4-BE49-F238E27FC236}">
                    <a16:creationId xmlns:a16="http://schemas.microsoft.com/office/drawing/2014/main" id="{E8B224ED-5EE1-2948-8976-FC58C067DFE0}"/>
                  </a:ext>
                </a:extLst>
              </p:cNvPr>
              <p:cNvSpPr>
                <a:spLocks noRot="1" noChangeAspect="1" noMove="1" noResize="1" noEditPoints="1" noAdjustHandles="1" noChangeArrowheads="1" noChangeShapeType="1" noTextEdit="1"/>
              </p:cNvSpPr>
              <p:nvPr/>
            </p:nvSpPr>
            <p:spPr>
              <a:xfrm>
                <a:off x="6256207" y="5798652"/>
                <a:ext cx="1130951" cy="333489"/>
              </a:xfrm>
              <a:prstGeom prst="rect">
                <a:avLst/>
              </a:prstGeom>
              <a:blipFill>
                <a:blip r:embed="rId8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8" name="Rectangle 127">
                <a:extLst>
                  <a:ext uri="{FF2B5EF4-FFF2-40B4-BE49-F238E27FC236}">
                    <a16:creationId xmlns:a16="http://schemas.microsoft.com/office/drawing/2014/main" id="{D1EE2C4F-A8A4-394B-8AF7-9BB52CDC4892}"/>
                  </a:ext>
                </a:extLst>
              </p:cNvPr>
              <p:cNvSpPr/>
              <p:nvPr/>
            </p:nvSpPr>
            <p:spPr>
              <a:xfrm>
                <a:off x="4818946" y="6139716"/>
                <a:ext cx="2321405" cy="35862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800" i="1" smtClean="0">
                              <a:latin typeface="Cambria Math" panose="02040503050406030204" pitchFamily="18" charset="0"/>
                            </a:rPr>
                          </m:ctrlPr>
                        </m:sSubPr>
                        <m:e>
                          <m:r>
                            <a:rPr lang="en-US" sz="800" i="1">
                              <a:latin typeface="Cambria Math" panose="02040503050406030204" pitchFamily="18" charset="0"/>
                            </a:rPr>
                            <m:t>𝑉</m:t>
                          </m:r>
                        </m:e>
                        <m:sub>
                          <m:r>
                            <a:rPr lang="en-US" sz="800" i="1">
                              <a:latin typeface="Cambria Math" panose="02040503050406030204" pitchFamily="18" charset="0"/>
                            </a:rPr>
                            <m:t>𝑥</m:t>
                          </m:r>
                        </m:sub>
                      </m:sSub>
                      <m:r>
                        <a:rPr lang="en-US" sz="800" i="1">
                          <a:latin typeface="Cambria Math" panose="02040503050406030204" pitchFamily="18" charset="0"/>
                        </a:rPr>
                        <m:t>=</m:t>
                      </m:r>
                      <m:f>
                        <m:fPr>
                          <m:ctrlPr>
                            <a:rPr lang="en-US" sz="800" i="1" smtClean="0">
                              <a:latin typeface="Cambria Math" panose="02040503050406030204" pitchFamily="18" charset="0"/>
                            </a:rPr>
                          </m:ctrlPr>
                        </m:fPr>
                        <m:num>
                          <m:r>
                            <a:rPr lang="en-US" sz="800" b="0" i="1" smtClean="0">
                              <a:latin typeface="Cambria Math" panose="02040503050406030204" pitchFamily="18" charset="0"/>
                            </a:rPr>
                            <m:t>𝑉</m:t>
                          </m:r>
                          <m:r>
                            <a:rPr lang="en-US" sz="800" b="0" i="1" smtClean="0">
                              <a:latin typeface="Cambria Math" panose="02040503050406030204" pitchFamily="18" charset="0"/>
                            </a:rPr>
                            <m:t>𝑦</m:t>
                          </m:r>
                        </m:num>
                        <m:den>
                          <m:r>
                            <a:rPr lang="en-US" sz="800" b="0" i="1" smtClean="0">
                              <a:latin typeface="Cambria Math" panose="02040503050406030204" pitchFamily="18" charset="0"/>
                            </a:rPr>
                            <m:t>𝐻</m:t>
                          </m:r>
                        </m:den>
                      </m:f>
                      <m:r>
                        <a:rPr lang="en-US" sz="800" i="1">
                          <a:latin typeface="Cambria Math" panose="02040503050406030204" pitchFamily="18" charset="0"/>
                        </a:rPr>
                        <m:t>𝑠𝑖𝑛</m:t>
                      </m:r>
                      <m:d>
                        <m:dPr>
                          <m:ctrlPr>
                            <a:rPr lang="en-US" sz="800" i="1">
                              <a:latin typeface="Cambria Math" panose="02040503050406030204" pitchFamily="18" charset="0"/>
                            </a:rPr>
                          </m:ctrlPr>
                        </m:dPr>
                        <m:e>
                          <m:r>
                            <a:rPr lang="en-US" sz="800" i="1">
                              <a:latin typeface="Cambria Math" panose="02040503050406030204" pitchFamily="18" charset="0"/>
                              <a:ea typeface="Cambria Math" panose="02040503050406030204" pitchFamily="18" charset="0"/>
                            </a:rPr>
                            <m:t>𝜃</m:t>
                          </m:r>
                        </m:e>
                      </m:d>
                      <m:r>
                        <a:rPr lang="en-US" sz="800" b="0" i="1" smtClean="0">
                          <a:latin typeface="Cambria Math" panose="02040503050406030204" pitchFamily="18" charset="0"/>
                          <a:ea typeface="Cambria Math" panose="02040503050406030204" pitchFamily="18" charset="0"/>
                        </a:rPr>
                        <m:t>+</m:t>
                      </m:r>
                      <m:f>
                        <m:fPr>
                          <m:ctrlPr>
                            <a:rPr lang="en-US" sz="800" b="0" i="1" smtClean="0">
                              <a:latin typeface="Cambria Math" panose="02040503050406030204" pitchFamily="18" charset="0"/>
                            </a:rPr>
                          </m:ctrlPr>
                        </m:fPr>
                        <m:num>
                          <m:r>
                            <a:rPr lang="en-US" sz="800" b="0" i="1" smtClean="0">
                              <a:latin typeface="Cambria Math" panose="02040503050406030204" pitchFamily="18" charset="0"/>
                            </a:rPr>
                            <m:t>6</m:t>
                          </m:r>
                          <m:r>
                            <a:rPr lang="en-US" sz="800" b="0" i="1" smtClean="0">
                              <a:latin typeface="Cambria Math" panose="02040503050406030204" pitchFamily="18" charset="0"/>
                            </a:rPr>
                            <m:t>𝑉𝑠𝑖𝑛</m:t>
                          </m:r>
                          <m:r>
                            <a:rPr lang="en-US" sz="800" b="0" i="1" smtClean="0">
                              <a:latin typeface="Cambria Math" panose="02040503050406030204" pitchFamily="18" charset="0"/>
                            </a:rPr>
                            <m:t>(</m:t>
                          </m:r>
                          <m:r>
                            <a:rPr lang="en-US" sz="800" b="0" i="1" smtClean="0">
                              <a:latin typeface="Cambria Math" panose="02040503050406030204" pitchFamily="18" charset="0"/>
                              <a:ea typeface="Cambria Math" panose="02040503050406030204" pitchFamily="18" charset="0"/>
                            </a:rPr>
                            <m:t>𝜃</m:t>
                          </m:r>
                          <m:r>
                            <a:rPr lang="en-US" sz="800" b="0" i="1" smtClean="0">
                              <a:latin typeface="Cambria Math" panose="02040503050406030204" pitchFamily="18" charset="0"/>
                              <a:ea typeface="Cambria Math" panose="02040503050406030204" pitchFamily="18" charset="0"/>
                            </a:rPr>
                            <m:t>)</m:t>
                          </m:r>
                          <m:r>
                            <a:rPr lang="en-US" sz="800" b="0" i="1" smtClean="0">
                              <a:latin typeface="Cambria Math" panose="02040503050406030204" pitchFamily="18" charset="0"/>
                              <a:ea typeface="Cambria Math" panose="02040503050406030204" pitchFamily="18" charset="0"/>
                            </a:rPr>
                            <m:t>𝜇</m:t>
                          </m:r>
                          <m:r>
                            <a:rPr lang="en-US" sz="800" b="0" i="1" smtClean="0">
                              <a:latin typeface="Cambria Math" panose="02040503050406030204" pitchFamily="18" charset="0"/>
                              <a:ea typeface="Cambria Math" panose="02040503050406030204" pitchFamily="18" charset="0"/>
                            </a:rPr>
                            <m:t>𝑊</m:t>
                          </m:r>
                        </m:num>
                        <m:den>
                          <m:sSup>
                            <m:sSupPr>
                              <m:ctrlPr>
                                <a:rPr lang="en-US" sz="800" b="0" i="1" smtClean="0">
                                  <a:latin typeface="Cambria Math" panose="02040503050406030204" pitchFamily="18" charset="0"/>
                                </a:rPr>
                              </m:ctrlPr>
                            </m:sSupPr>
                            <m:e>
                              <m:r>
                                <a:rPr lang="en-US" sz="800" b="0" i="1" smtClean="0">
                                  <a:latin typeface="Cambria Math" panose="02040503050406030204" pitchFamily="18" charset="0"/>
                                </a:rPr>
                                <m:t>𝐻</m:t>
                              </m:r>
                            </m:e>
                            <m:sup>
                              <m:r>
                                <a:rPr lang="en-US" sz="800" b="0" i="1" smtClean="0">
                                  <a:latin typeface="Cambria Math" panose="02040503050406030204" pitchFamily="18" charset="0"/>
                                </a:rPr>
                                <m:t>2</m:t>
                              </m:r>
                            </m:sup>
                          </m:sSup>
                        </m:den>
                      </m:f>
                      <m:d>
                        <m:dPr>
                          <m:begChr m:val="["/>
                          <m:endChr m:val="]"/>
                          <m:ctrlPr>
                            <a:rPr lang="en-US" sz="800" i="1">
                              <a:latin typeface="Cambria Math" panose="02040503050406030204" pitchFamily="18" charset="0"/>
                            </a:rPr>
                          </m:ctrlPr>
                        </m:dPr>
                        <m:e>
                          <m:sSup>
                            <m:sSupPr>
                              <m:ctrlPr>
                                <a:rPr lang="en-US" sz="800" i="1" smtClean="0">
                                  <a:latin typeface="Cambria Math" panose="02040503050406030204" pitchFamily="18" charset="0"/>
                                </a:rPr>
                              </m:ctrlPr>
                            </m:sSupPr>
                            <m:e>
                              <m:d>
                                <m:dPr>
                                  <m:ctrlPr>
                                    <a:rPr lang="en-US" sz="800" i="1" smtClean="0">
                                      <a:latin typeface="Cambria Math" panose="02040503050406030204" pitchFamily="18" charset="0"/>
                                    </a:rPr>
                                  </m:ctrlPr>
                                </m:dPr>
                                <m:e>
                                  <m:f>
                                    <m:fPr>
                                      <m:ctrlPr>
                                        <a:rPr lang="en-US" sz="800" i="1" smtClean="0">
                                          <a:latin typeface="Cambria Math" panose="02040503050406030204" pitchFamily="18" charset="0"/>
                                        </a:rPr>
                                      </m:ctrlPr>
                                    </m:fPr>
                                    <m:num>
                                      <m:r>
                                        <a:rPr lang="en-US" sz="800" b="0" i="1" smtClean="0">
                                          <a:latin typeface="Cambria Math" panose="02040503050406030204" pitchFamily="18" charset="0"/>
                                        </a:rPr>
                                        <m:t>𝑦</m:t>
                                      </m:r>
                                    </m:num>
                                    <m:den>
                                      <m:r>
                                        <a:rPr lang="en-US" sz="800" b="0" i="1" smtClean="0">
                                          <a:latin typeface="Cambria Math" panose="02040503050406030204" pitchFamily="18" charset="0"/>
                                        </a:rPr>
                                        <m:t>𝐻</m:t>
                                      </m:r>
                                    </m:den>
                                  </m:f>
                                </m:e>
                              </m:d>
                            </m:e>
                            <m:sup>
                              <m:r>
                                <a:rPr lang="en-US" sz="800" b="0" i="1" smtClean="0">
                                  <a:latin typeface="Cambria Math" panose="02040503050406030204" pitchFamily="18" charset="0"/>
                                </a:rPr>
                                <m:t>2</m:t>
                              </m:r>
                            </m:sup>
                          </m:sSup>
                          <m:r>
                            <a:rPr lang="en-US" sz="800" b="0" i="1" smtClean="0">
                              <a:latin typeface="Cambria Math" panose="02040503050406030204" pitchFamily="18" charset="0"/>
                            </a:rPr>
                            <m:t>−</m:t>
                          </m:r>
                          <m:f>
                            <m:fPr>
                              <m:ctrlPr>
                                <a:rPr lang="en-US" sz="800" b="0" i="1" smtClean="0">
                                  <a:latin typeface="Cambria Math" panose="02040503050406030204" pitchFamily="18" charset="0"/>
                                </a:rPr>
                              </m:ctrlPr>
                            </m:fPr>
                            <m:num>
                              <m:r>
                                <a:rPr lang="en-US" sz="800" b="0" i="1" smtClean="0">
                                  <a:latin typeface="Cambria Math" panose="02040503050406030204" pitchFamily="18" charset="0"/>
                                </a:rPr>
                                <m:t>𝑦</m:t>
                              </m:r>
                            </m:num>
                            <m:den>
                              <m:r>
                                <a:rPr lang="en-US" sz="800" b="0" i="1" smtClean="0">
                                  <a:latin typeface="Cambria Math" panose="02040503050406030204" pitchFamily="18" charset="0"/>
                                </a:rPr>
                                <m:t>𝐻</m:t>
                              </m:r>
                            </m:den>
                          </m:f>
                        </m:e>
                      </m:d>
                      <m:f>
                        <m:fPr>
                          <m:ctrlPr>
                            <a:rPr lang="en-US" sz="800" i="1" smtClean="0">
                              <a:latin typeface="Cambria Math" panose="02040503050406030204" pitchFamily="18" charset="0"/>
                              <a:ea typeface="Cambria Math" panose="02040503050406030204" pitchFamily="18" charset="0"/>
                            </a:rPr>
                          </m:ctrlPr>
                        </m:fPr>
                        <m:num>
                          <m:sSup>
                            <m:sSupPr>
                              <m:ctrlPr>
                                <a:rPr lang="en-US" sz="800" i="1" smtClean="0">
                                  <a:latin typeface="Cambria Math" panose="02040503050406030204" pitchFamily="18" charset="0"/>
                                  <a:ea typeface="Cambria Math" panose="02040503050406030204" pitchFamily="18" charset="0"/>
                                </a:rPr>
                              </m:ctrlPr>
                            </m:sSupPr>
                            <m:e>
                              <m:r>
                                <a:rPr lang="en-US" sz="800" b="0" i="1" smtClean="0">
                                  <a:latin typeface="Cambria Math" panose="02040503050406030204" pitchFamily="18" charset="0"/>
                                  <a:ea typeface="Cambria Math" panose="02040503050406030204" pitchFamily="18" charset="0"/>
                                </a:rPr>
                                <m:t>𝐻</m:t>
                              </m:r>
                            </m:e>
                            <m:sup>
                              <m:r>
                                <a:rPr lang="en-US" sz="800" b="0" i="1" smtClean="0">
                                  <a:latin typeface="Cambria Math" panose="02040503050406030204" pitchFamily="18" charset="0"/>
                                  <a:ea typeface="Cambria Math" panose="02040503050406030204" pitchFamily="18" charset="0"/>
                                </a:rPr>
                                <m:t>2</m:t>
                              </m:r>
                            </m:sup>
                          </m:sSup>
                        </m:num>
                        <m:den>
                          <m:r>
                            <a:rPr lang="en-US" sz="800" b="0" i="1" smtClean="0">
                              <a:latin typeface="Cambria Math" panose="02040503050406030204" pitchFamily="18" charset="0"/>
                              <a:ea typeface="Cambria Math" panose="02040503050406030204" pitchFamily="18" charset="0"/>
                            </a:rPr>
                            <m:t>2</m:t>
                          </m:r>
                          <m:r>
                            <a:rPr lang="en-US" sz="800" b="0" i="1" smtClean="0">
                              <a:latin typeface="Cambria Math" panose="02040503050406030204" pitchFamily="18" charset="0"/>
                              <a:ea typeface="Cambria Math" panose="02040503050406030204" pitchFamily="18" charset="0"/>
                            </a:rPr>
                            <m:t>𝜇</m:t>
                          </m:r>
                          <m:r>
                            <a:rPr lang="en-US" sz="800" b="0" i="1" smtClean="0">
                              <a:latin typeface="Cambria Math" panose="02040503050406030204" pitchFamily="18" charset="0"/>
                              <a:ea typeface="Cambria Math" panose="02040503050406030204" pitchFamily="18" charset="0"/>
                            </a:rPr>
                            <m:t>𝑊</m:t>
                          </m:r>
                        </m:den>
                      </m:f>
                    </m:oMath>
                  </m:oMathPara>
                </a14:m>
                <a:endParaRPr lang="en-US" sz="800" dirty="0"/>
              </a:p>
            </p:txBody>
          </p:sp>
        </mc:Choice>
        <mc:Fallback>
          <p:sp>
            <p:nvSpPr>
              <p:cNvPr id="128" name="Rectangle 127">
                <a:extLst>
                  <a:ext uri="{FF2B5EF4-FFF2-40B4-BE49-F238E27FC236}">
                    <a16:creationId xmlns:a16="http://schemas.microsoft.com/office/drawing/2014/main" id="{D1EE2C4F-A8A4-394B-8AF7-9BB52CDC4892}"/>
                  </a:ext>
                </a:extLst>
              </p:cNvPr>
              <p:cNvSpPr>
                <a:spLocks noRot="1" noChangeAspect="1" noMove="1" noResize="1" noEditPoints="1" noAdjustHandles="1" noChangeArrowheads="1" noChangeShapeType="1" noTextEdit="1"/>
              </p:cNvSpPr>
              <p:nvPr/>
            </p:nvSpPr>
            <p:spPr>
              <a:xfrm>
                <a:off x="4818946" y="6139716"/>
                <a:ext cx="2321405" cy="358624"/>
              </a:xfrm>
              <a:prstGeom prst="rect">
                <a:avLst/>
              </a:prstGeom>
              <a:blipFill>
                <a:blip r:embed="rId8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9" name="Rectangle 128">
                <a:extLst>
                  <a:ext uri="{FF2B5EF4-FFF2-40B4-BE49-F238E27FC236}">
                    <a16:creationId xmlns:a16="http://schemas.microsoft.com/office/drawing/2014/main" id="{C6BFAFB7-2023-E749-B3FA-63340A672CD3}"/>
                  </a:ext>
                </a:extLst>
              </p:cNvPr>
              <p:cNvSpPr/>
              <p:nvPr/>
            </p:nvSpPr>
            <p:spPr>
              <a:xfrm>
                <a:off x="4818945" y="6491005"/>
                <a:ext cx="2339230" cy="33079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800" i="1" smtClean="0">
                              <a:latin typeface="Cambria Math" panose="02040503050406030204" pitchFamily="18" charset="0"/>
                            </a:rPr>
                          </m:ctrlPr>
                        </m:sSubPr>
                        <m:e>
                          <m:r>
                            <a:rPr lang="en-US" sz="800" i="1">
                              <a:latin typeface="Cambria Math" panose="02040503050406030204" pitchFamily="18" charset="0"/>
                            </a:rPr>
                            <m:t>𝑉</m:t>
                          </m:r>
                        </m:e>
                        <m:sub>
                          <m:r>
                            <a:rPr lang="en-US" sz="800" i="1">
                              <a:latin typeface="Cambria Math" panose="02040503050406030204" pitchFamily="18" charset="0"/>
                            </a:rPr>
                            <m:t>𝑥</m:t>
                          </m:r>
                        </m:sub>
                      </m:sSub>
                      <m:r>
                        <a:rPr lang="en-US" sz="800" i="1">
                          <a:latin typeface="Cambria Math" panose="02040503050406030204" pitchFamily="18" charset="0"/>
                        </a:rPr>
                        <m:t>=</m:t>
                      </m:r>
                      <m:f>
                        <m:fPr>
                          <m:ctrlPr>
                            <a:rPr lang="en-US" sz="800" i="1" smtClean="0">
                              <a:latin typeface="Cambria Math" panose="02040503050406030204" pitchFamily="18" charset="0"/>
                            </a:rPr>
                          </m:ctrlPr>
                        </m:fPr>
                        <m:num>
                          <m:r>
                            <a:rPr lang="en-US" sz="800" b="0" i="1" smtClean="0">
                              <a:latin typeface="Cambria Math" panose="02040503050406030204" pitchFamily="18" charset="0"/>
                            </a:rPr>
                            <m:t>𝑉</m:t>
                          </m:r>
                          <m:r>
                            <a:rPr lang="en-US" sz="800" b="0" i="1" smtClean="0">
                              <a:latin typeface="Cambria Math" panose="02040503050406030204" pitchFamily="18" charset="0"/>
                            </a:rPr>
                            <m:t>𝑦</m:t>
                          </m:r>
                        </m:num>
                        <m:den>
                          <m:r>
                            <a:rPr lang="en-US" sz="800" b="0" i="1" smtClean="0">
                              <a:latin typeface="Cambria Math" panose="02040503050406030204" pitchFamily="18" charset="0"/>
                            </a:rPr>
                            <m:t>𝐻</m:t>
                          </m:r>
                        </m:den>
                      </m:f>
                      <m:r>
                        <a:rPr lang="en-US" sz="800" i="1">
                          <a:latin typeface="Cambria Math" panose="02040503050406030204" pitchFamily="18" charset="0"/>
                        </a:rPr>
                        <m:t>𝑠𝑖𝑛</m:t>
                      </m:r>
                      <m:d>
                        <m:dPr>
                          <m:ctrlPr>
                            <a:rPr lang="en-US" sz="800" i="1">
                              <a:latin typeface="Cambria Math" panose="02040503050406030204" pitchFamily="18" charset="0"/>
                            </a:rPr>
                          </m:ctrlPr>
                        </m:dPr>
                        <m:e>
                          <m:r>
                            <a:rPr lang="en-US" sz="800" i="1">
                              <a:latin typeface="Cambria Math" panose="02040503050406030204" pitchFamily="18" charset="0"/>
                              <a:ea typeface="Cambria Math" panose="02040503050406030204" pitchFamily="18" charset="0"/>
                            </a:rPr>
                            <m:t>𝜃</m:t>
                          </m:r>
                        </m:e>
                      </m:d>
                      <m:r>
                        <a:rPr lang="en-US" sz="800" b="0" i="1" smtClean="0">
                          <a:latin typeface="Cambria Math" panose="02040503050406030204" pitchFamily="18" charset="0"/>
                          <a:ea typeface="Cambria Math" panose="02040503050406030204" pitchFamily="18" charset="0"/>
                        </a:rPr>
                        <m:t>+</m:t>
                      </m:r>
                      <m:d>
                        <m:dPr>
                          <m:begChr m:val="["/>
                          <m:endChr m:val="]"/>
                          <m:ctrlPr>
                            <a:rPr lang="en-US" sz="800" i="1">
                              <a:latin typeface="Cambria Math" panose="02040503050406030204" pitchFamily="18" charset="0"/>
                            </a:rPr>
                          </m:ctrlPr>
                        </m:dPr>
                        <m:e>
                          <m:r>
                            <a:rPr lang="en-US" sz="800" b="0" i="1" smtClean="0">
                              <a:latin typeface="Cambria Math" panose="02040503050406030204" pitchFamily="18" charset="0"/>
                            </a:rPr>
                            <m:t>3</m:t>
                          </m:r>
                          <m:r>
                            <a:rPr lang="en-US" sz="800" b="0" i="1" smtClean="0">
                              <a:latin typeface="Cambria Math" panose="02040503050406030204" pitchFamily="18" charset="0"/>
                            </a:rPr>
                            <m:t>𝑉𝑠𝑖𝑛</m:t>
                          </m:r>
                          <m:r>
                            <a:rPr lang="en-US" sz="800" b="0" i="1" smtClean="0">
                              <a:latin typeface="Cambria Math" panose="02040503050406030204" pitchFamily="18" charset="0"/>
                            </a:rPr>
                            <m:t>(</m:t>
                          </m:r>
                          <m:r>
                            <a:rPr lang="en-US" sz="800" b="0" i="1" smtClean="0">
                              <a:latin typeface="Cambria Math" panose="02040503050406030204" pitchFamily="18" charset="0"/>
                              <a:ea typeface="Cambria Math" panose="02040503050406030204" pitchFamily="18" charset="0"/>
                            </a:rPr>
                            <m:t>𝜃</m:t>
                          </m:r>
                          <m:r>
                            <a:rPr lang="en-US" sz="800" b="0" i="1" smtClean="0">
                              <a:latin typeface="Cambria Math" panose="02040503050406030204" pitchFamily="18" charset="0"/>
                              <a:ea typeface="Cambria Math" panose="02040503050406030204" pitchFamily="18" charset="0"/>
                            </a:rPr>
                            <m:t>)</m:t>
                          </m:r>
                          <m:sSup>
                            <m:sSupPr>
                              <m:ctrlPr>
                                <a:rPr lang="en-US" sz="800" i="1" smtClean="0">
                                  <a:latin typeface="Cambria Math" panose="02040503050406030204" pitchFamily="18" charset="0"/>
                                </a:rPr>
                              </m:ctrlPr>
                            </m:sSupPr>
                            <m:e>
                              <m:d>
                                <m:dPr>
                                  <m:ctrlPr>
                                    <a:rPr lang="en-US" sz="800" i="1" smtClean="0">
                                      <a:latin typeface="Cambria Math" panose="02040503050406030204" pitchFamily="18" charset="0"/>
                                    </a:rPr>
                                  </m:ctrlPr>
                                </m:dPr>
                                <m:e>
                                  <m:f>
                                    <m:fPr>
                                      <m:ctrlPr>
                                        <a:rPr lang="en-US" sz="800" i="1" smtClean="0">
                                          <a:latin typeface="Cambria Math" panose="02040503050406030204" pitchFamily="18" charset="0"/>
                                        </a:rPr>
                                      </m:ctrlPr>
                                    </m:fPr>
                                    <m:num>
                                      <m:r>
                                        <a:rPr lang="en-US" sz="800" b="0" i="1" smtClean="0">
                                          <a:latin typeface="Cambria Math" panose="02040503050406030204" pitchFamily="18" charset="0"/>
                                        </a:rPr>
                                        <m:t>𝑦</m:t>
                                      </m:r>
                                    </m:num>
                                    <m:den>
                                      <m:r>
                                        <a:rPr lang="en-US" sz="800" b="0" i="1" smtClean="0">
                                          <a:latin typeface="Cambria Math" panose="02040503050406030204" pitchFamily="18" charset="0"/>
                                        </a:rPr>
                                        <m:t>𝐻</m:t>
                                      </m:r>
                                    </m:den>
                                  </m:f>
                                </m:e>
                              </m:d>
                            </m:e>
                            <m:sup>
                              <m:r>
                                <a:rPr lang="en-US" sz="800" b="0" i="1" smtClean="0">
                                  <a:latin typeface="Cambria Math" panose="02040503050406030204" pitchFamily="18" charset="0"/>
                                </a:rPr>
                                <m:t>2</m:t>
                              </m:r>
                            </m:sup>
                          </m:sSup>
                          <m:r>
                            <a:rPr lang="en-US" sz="800" b="0" i="1" smtClean="0">
                              <a:latin typeface="Cambria Math" panose="02040503050406030204" pitchFamily="18" charset="0"/>
                            </a:rPr>
                            <m:t>−</m:t>
                          </m:r>
                          <m:r>
                            <a:rPr lang="en-US" sz="800" b="0" i="1" smtClean="0">
                              <a:latin typeface="Cambria Math" panose="02040503050406030204" pitchFamily="18" charset="0"/>
                            </a:rPr>
                            <m:t>3</m:t>
                          </m:r>
                          <m:r>
                            <a:rPr lang="en-US" sz="800" b="0" i="1" smtClean="0">
                              <a:latin typeface="Cambria Math" panose="02040503050406030204" pitchFamily="18" charset="0"/>
                            </a:rPr>
                            <m:t>𝑉𝑠𝑖𝑛</m:t>
                          </m:r>
                          <m:r>
                            <a:rPr lang="en-US" sz="800" b="0" i="1" smtClean="0">
                              <a:latin typeface="Cambria Math" panose="02040503050406030204" pitchFamily="18" charset="0"/>
                            </a:rPr>
                            <m:t>(</m:t>
                          </m:r>
                          <m:r>
                            <a:rPr lang="en-US" sz="800" b="0" i="1" smtClean="0">
                              <a:latin typeface="Cambria Math" panose="02040503050406030204" pitchFamily="18" charset="0"/>
                              <a:ea typeface="Cambria Math" panose="02040503050406030204" pitchFamily="18" charset="0"/>
                            </a:rPr>
                            <m:t>𝜃</m:t>
                          </m:r>
                          <m:r>
                            <a:rPr lang="en-US" sz="800" b="0" i="1" smtClean="0">
                              <a:latin typeface="Cambria Math" panose="02040503050406030204" pitchFamily="18" charset="0"/>
                              <a:ea typeface="Cambria Math" panose="02040503050406030204" pitchFamily="18" charset="0"/>
                            </a:rPr>
                            <m:t>)</m:t>
                          </m:r>
                          <m:f>
                            <m:fPr>
                              <m:ctrlPr>
                                <a:rPr lang="en-US" sz="800" b="0" i="1" smtClean="0">
                                  <a:latin typeface="Cambria Math" panose="02040503050406030204" pitchFamily="18" charset="0"/>
                                </a:rPr>
                              </m:ctrlPr>
                            </m:fPr>
                            <m:num>
                              <m:r>
                                <a:rPr lang="en-US" sz="800" b="0" i="1" smtClean="0">
                                  <a:latin typeface="Cambria Math" panose="02040503050406030204" pitchFamily="18" charset="0"/>
                                </a:rPr>
                                <m:t>𝑦</m:t>
                              </m:r>
                            </m:num>
                            <m:den>
                              <m:r>
                                <a:rPr lang="en-US" sz="800" b="0" i="1" smtClean="0">
                                  <a:latin typeface="Cambria Math" panose="02040503050406030204" pitchFamily="18" charset="0"/>
                                </a:rPr>
                                <m:t>𝐻</m:t>
                              </m:r>
                            </m:den>
                          </m:f>
                        </m:e>
                      </m:d>
                    </m:oMath>
                  </m:oMathPara>
                </a14:m>
                <a:endParaRPr lang="en-US" sz="800" dirty="0"/>
              </a:p>
            </p:txBody>
          </p:sp>
        </mc:Choice>
        <mc:Fallback>
          <p:sp>
            <p:nvSpPr>
              <p:cNvPr id="129" name="Rectangle 128">
                <a:extLst>
                  <a:ext uri="{FF2B5EF4-FFF2-40B4-BE49-F238E27FC236}">
                    <a16:creationId xmlns:a16="http://schemas.microsoft.com/office/drawing/2014/main" id="{C6BFAFB7-2023-E749-B3FA-63340A672CD3}"/>
                  </a:ext>
                </a:extLst>
              </p:cNvPr>
              <p:cNvSpPr>
                <a:spLocks noRot="1" noChangeAspect="1" noMove="1" noResize="1" noEditPoints="1" noAdjustHandles="1" noChangeArrowheads="1" noChangeShapeType="1" noTextEdit="1"/>
              </p:cNvSpPr>
              <p:nvPr/>
            </p:nvSpPr>
            <p:spPr>
              <a:xfrm>
                <a:off x="4818945" y="6491005"/>
                <a:ext cx="2339230" cy="330796"/>
              </a:xfrm>
              <a:prstGeom prst="rect">
                <a:avLst/>
              </a:prstGeom>
              <a:blipFill>
                <a:blip r:embed="rId8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0" name="Rectangle 129">
                <a:extLst>
                  <a:ext uri="{FF2B5EF4-FFF2-40B4-BE49-F238E27FC236}">
                    <a16:creationId xmlns:a16="http://schemas.microsoft.com/office/drawing/2014/main" id="{875305C6-1EFA-EE43-8DF1-0A0CC8F6B48A}"/>
                  </a:ext>
                </a:extLst>
              </p:cNvPr>
              <p:cNvSpPr/>
              <p:nvPr/>
            </p:nvSpPr>
            <p:spPr>
              <a:xfrm>
                <a:off x="4818945" y="6788836"/>
                <a:ext cx="1759136" cy="38125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borderBox>
                        <m:borderBoxPr>
                          <m:ctrlPr>
                            <a:rPr lang="en-US" sz="800" i="1" smtClean="0">
                              <a:latin typeface="Cambria Math" panose="02040503050406030204" pitchFamily="18" charset="0"/>
                            </a:rPr>
                          </m:ctrlPr>
                        </m:borderBoxPr>
                        <m:e>
                          <m:sSub>
                            <m:sSubPr>
                              <m:ctrlPr>
                                <a:rPr lang="en-US" sz="800" i="1" smtClean="0">
                                  <a:latin typeface="Cambria Math" panose="02040503050406030204" pitchFamily="18" charset="0"/>
                                </a:rPr>
                              </m:ctrlPr>
                            </m:sSubPr>
                            <m:e>
                              <m:r>
                                <a:rPr lang="en-US" sz="800" i="1">
                                  <a:latin typeface="Cambria Math" panose="02040503050406030204" pitchFamily="18" charset="0"/>
                                </a:rPr>
                                <m:t>𝑉</m:t>
                              </m:r>
                            </m:e>
                            <m:sub>
                              <m:r>
                                <a:rPr lang="en-US" sz="800" i="1">
                                  <a:latin typeface="Cambria Math" panose="02040503050406030204" pitchFamily="18" charset="0"/>
                                </a:rPr>
                                <m:t>𝑥</m:t>
                              </m:r>
                            </m:sub>
                          </m:sSub>
                          <m:r>
                            <a:rPr lang="en-US" sz="800" i="1">
                              <a:latin typeface="Cambria Math" panose="02040503050406030204" pitchFamily="18" charset="0"/>
                            </a:rPr>
                            <m:t>=</m:t>
                          </m:r>
                          <m:r>
                            <a:rPr lang="en-US" sz="800" b="0" i="1" smtClean="0">
                              <a:latin typeface="Cambria Math" panose="02040503050406030204" pitchFamily="18" charset="0"/>
                            </a:rPr>
                            <m:t>3</m:t>
                          </m:r>
                          <m:r>
                            <a:rPr lang="en-US" sz="800" b="0" i="1" smtClean="0">
                              <a:latin typeface="Cambria Math" panose="02040503050406030204" pitchFamily="18" charset="0"/>
                            </a:rPr>
                            <m:t>𝑉𝑠𝑖𝑛</m:t>
                          </m:r>
                          <m:r>
                            <a:rPr lang="en-US" sz="800" b="0" i="1" smtClean="0">
                              <a:latin typeface="Cambria Math" panose="02040503050406030204" pitchFamily="18" charset="0"/>
                            </a:rPr>
                            <m:t>(</m:t>
                          </m:r>
                          <m:r>
                            <a:rPr lang="en-US" sz="800" b="0" i="1" smtClean="0">
                              <a:latin typeface="Cambria Math" panose="02040503050406030204" pitchFamily="18" charset="0"/>
                              <a:ea typeface="Cambria Math" panose="02040503050406030204" pitchFamily="18" charset="0"/>
                            </a:rPr>
                            <m:t>𝜃</m:t>
                          </m:r>
                          <m:r>
                            <a:rPr lang="en-US" sz="800" b="0" i="1" smtClean="0">
                              <a:latin typeface="Cambria Math" panose="02040503050406030204" pitchFamily="18" charset="0"/>
                              <a:ea typeface="Cambria Math" panose="02040503050406030204" pitchFamily="18" charset="0"/>
                            </a:rPr>
                            <m:t>)</m:t>
                          </m:r>
                          <m:sSup>
                            <m:sSupPr>
                              <m:ctrlPr>
                                <a:rPr lang="en-US" sz="800" i="1" smtClean="0">
                                  <a:latin typeface="Cambria Math" panose="02040503050406030204" pitchFamily="18" charset="0"/>
                                </a:rPr>
                              </m:ctrlPr>
                            </m:sSupPr>
                            <m:e>
                              <m:d>
                                <m:dPr>
                                  <m:ctrlPr>
                                    <a:rPr lang="en-US" sz="800" i="1" smtClean="0">
                                      <a:latin typeface="Cambria Math" panose="02040503050406030204" pitchFamily="18" charset="0"/>
                                    </a:rPr>
                                  </m:ctrlPr>
                                </m:dPr>
                                <m:e>
                                  <m:f>
                                    <m:fPr>
                                      <m:ctrlPr>
                                        <a:rPr lang="en-US" sz="800" i="1" smtClean="0">
                                          <a:latin typeface="Cambria Math" panose="02040503050406030204" pitchFamily="18" charset="0"/>
                                        </a:rPr>
                                      </m:ctrlPr>
                                    </m:fPr>
                                    <m:num>
                                      <m:r>
                                        <a:rPr lang="en-US" sz="800" b="0" i="1" smtClean="0">
                                          <a:latin typeface="Cambria Math" panose="02040503050406030204" pitchFamily="18" charset="0"/>
                                        </a:rPr>
                                        <m:t>𝑦</m:t>
                                      </m:r>
                                    </m:num>
                                    <m:den>
                                      <m:r>
                                        <a:rPr lang="en-US" sz="800" b="0" i="1" smtClean="0">
                                          <a:latin typeface="Cambria Math" panose="02040503050406030204" pitchFamily="18" charset="0"/>
                                        </a:rPr>
                                        <m:t>𝐻</m:t>
                                      </m:r>
                                    </m:den>
                                  </m:f>
                                </m:e>
                              </m:d>
                            </m:e>
                            <m:sup>
                              <m:r>
                                <a:rPr lang="en-US" sz="800" b="0" i="1" smtClean="0">
                                  <a:latin typeface="Cambria Math" panose="02040503050406030204" pitchFamily="18" charset="0"/>
                                </a:rPr>
                                <m:t>2</m:t>
                              </m:r>
                            </m:sup>
                          </m:sSup>
                          <m:r>
                            <a:rPr lang="en-US" sz="800" b="0" i="1" smtClean="0">
                              <a:latin typeface="Cambria Math" panose="02040503050406030204" pitchFamily="18" charset="0"/>
                            </a:rPr>
                            <m:t>−2</m:t>
                          </m:r>
                          <m:r>
                            <a:rPr lang="en-US" sz="800" b="0" i="1" smtClean="0">
                              <a:latin typeface="Cambria Math" panose="02040503050406030204" pitchFamily="18" charset="0"/>
                            </a:rPr>
                            <m:t>𝑉𝑠𝑖𝑛</m:t>
                          </m:r>
                          <m:r>
                            <a:rPr lang="en-US" sz="800" b="0" i="1" smtClean="0">
                              <a:latin typeface="Cambria Math" panose="02040503050406030204" pitchFamily="18" charset="0"/>
                            </a:rPr>
                            <m:t>(</m:t>
                          </m:r>
                          <m:r>
                            <a:rPr lang="en-US" sz="800" b="0" i="1" smtClean="0">
                              <a:latin typeface="Cambria Math" panose="02040503050406030204" pitchFamily="18" charset="0"/>
                              <a:ea typeface="Cambria Math" panose="02040503050406030204" pitchFamily="18" charset="0"/>
                            </a:rPr>
                            <m:t>𝜃</m:t>
                          </m:r>
                          <m:r>
                            <a:rPr lang="en-US" sz="800" b="0" i="1" smtClean="0">
                              <a:latin typeface="Cambria Math" panose="02040503050406030204" pitchFamily="18" charset="0"/>
                              <a:ea typeface="Cambria Math" panose="02040503050406030204" pitchFamily="18" charset="0"/>
                            </a:rPr>
                            <m:t>)</m:t>
                          </m:r>
                          <m:f>
                            <m:fPr>
                              <m:ctrlPr>
                                <a:rPr lang="en-US" sz="800" b="0" i="1" smtClean="0">
                                  <a:latin typeface="Cambria Math" panose="02040503050406030204" pitchFamily="18" charset="0"/>
                                </a:rPr>
                              </m:ctrlPr>
                            </m:fPr>
                            <m:num>
                              <m:r>
                                <a:rPr lang="en-US" sz="800" b="0" i="1" smtClean="0">
                                  <a:latin typeface="Cambria Math" panose="02040503050406030204" pitchFamily="18" charset="0"/>
                                </a:rPr>
                                <m:t>𝑦</m:t>
                              </m:r>
                            </m:num>
                            <m:den>
                              <m:r>
                                <a:rPr lang="en-US" sz="800" b="0" i="1" smtClean="0">
                                  <a:latin typeface="Cambria Math" panose="02040503050406030204" pitchFamily="18" charset="0"/>
                                </a:rPr>
                                <m:t>𝐻</m:t>
                              </m:r>
                            </m:den>
                          </m:f>
                        </m:e>
                      </m:borderBox>
                    </m:oMath>
                  </m:oMathPara>
                </a14:m>
                <a:endParaRPr lang="en-US" sz="800" dirty="0"/>
              </a:p>
            </p:txBody>
          </p:sp>
        </mc:Choice>
        <mc:Fallback>
          <p:sp>
            <p:nvSpPr>
              <p:cNvPr id="130" name="Rectangle 129">
                <a:extLst>
                  <a:ext uri="{FF2B5EF4-FFF2-40B4-BE49-F238E27FC236}">
                    <a16:creationId xmlns:a16="http://schemas.microsoft.com/office/drawing/2014/main" id="{875305C6-1EFA-EE43-8DF1-0A0CC8F6B48A}"/>
                  </a:ext>
                </a:extLst>
              </p:cNvPr>
              <p:cNvSpPr>
                <a:spLocks noRot="1" noChangeAspect="1" noMove="1" noResize="1" noEditPoints="1" noAdjustHandles="1" noChangeArrowheads="1" noChangeShapeType="1" noTextEdit="1"/>
              </p:cNvSpPr>
              <p:nvPr/>
            </p:nvSpPr>
            <p:spPr>
              <a:xfrm>
                <a:off x="4818945" y="6788836"/>
                <a:ext cx="1759136" cy="381258"/>
              </a:xfrm>
              <a:prstGeom prst="rect">
                <a:avLst/>
              </a:prstGeom>
              <a:blipFill>
                <a:blip r:embed="rId85"/>
                <a:stretch>
                  <a:fillRect/>
                </a:stretch>
              </a:blipFill>
            </p:spPr>
            <p:txBody>
              <a:bodyPr/>
              <a:lstStyle/>
              <a:p>
                <a:r>
                  <a:rPr lang="en-US">
                    <a:noFill/>
                  </a:rPr>
                  <a:t> </a:t>
                </a:r>
              </a:p>
            </p:txBody>
          </p:sp>
        </mc:Fallback>
      </mc:AlternateContent>
      <p:grpSp>
        <p:nvGrpSpPr>
          <p:cNvPr id="141" name="Group 140">
            <a:extLst>
              <a:ext uri="{FF2B5EF4-FFF2-40B4-BE49-F238E27FC236}">
                <a16:creationId xmlns:a16="http://schemas.microsoft.com/office/drawing/2014/main" id="{F8D4E60C-525B-414A-BDC6-66E4258329FA}"/>
              </a:ext>
            </a:extLst>
          </p:cNvPr>
          <p:cNvGrpSpPr/>
          <p:nvPr/>
        </p:nvGrpSpPr>
        <p:grpSpPr>
          <a:xfrm>
            <a:off x="4830093" y="7261015"/>
            <a:ext cx="1263143" cy="730860"/>
            <a:chOff x="4830093" y="7261015"/>
            <a:chExt cx="1263143" cy="730860"/>
          </a:xfrm>
        </p:grpSpPr>
        <p:grpSp>
          <p:nvGrpSpPr>
            <p:cNvPr id="132" name="Group 131">
              <a:extLst>
                <a:ext uri="{FF2B5EF4-FFF2-40B4-BE49-F238E27FC236}">
                  <a16:creationId xmlns:a16="http://schemas.microsoft.com/office/drawing/2014/main" id="{5C9A75A8-436D-AF4F-948D-C64D64F057F2}"/>
                </a:ext>
              </a:extLst>
            </p:cNvPr>
            <p:cNvGrpSpPr/>
            <p:nvPr/>
          </p:nvGrpSpPr>
          <p:grpSpPr>
            <a:xfrm>
              <a:off x="4830093" y="7261015"/>
              <a:ext cx="1263143" cy="730860"/>
              <a:chOff x="3798152" y="3627376"/>
              <a:chExt cx="1263143" cy="730860"/>
            </a:xfrm>
          </p:grpSpPr>
          <p:sp>
            <p:nvSpPr>
              <p:cNvPr id="133" name="Right Triangle 132">
                <a:extLst>
                  <a:ext uri="{FF2B5EF4-FFF2-40B4-BE49-F238E27FC236}">
                    <a16:creationId xmlns:a16="http://schemas.microsoft.com/office/drawing/2014/main" id="{3DBA78BF-EAFD-734B-B0B7-45DD919498C2}"/>
                  </a:ext>
                </a:extLst>
              </p:cNvPr>
              <p:cNvSpPr/>
              <p:nvPr/>
            </p:nvSpPr>
            <p:spPr>
              <a:xfrm>
                <a:off x="4032516" y="3632255"/>
                <a:ext cx="538302" cy="47108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4" name="Straight Connector 133">
                <a:extLst>
                  <a:ext uri="{FF2B5EF4-FFF2-40B4-BE49-F238E27FC236}">
                    <a16:creationId xmlns:a16="http://schemas.microsoft.com/office/drawing/2014/main" id="{B508C83E-C151-634E-9ECC-5F59BE87EF84}"/>
                  </a:ext>
                </a:extLst>
              </p:cNvPr>
              <p:cNvCxnSpPr>
                <a:cxnSpLocks/>
              </p:cNvCxnSpPr>
              <p:nvPr/>
            </p:nvCxnSpPr>
            <p:spPr>
              <a:xfrm flipV="1">
                <a:off x="4301667" y="3631347"/>
                <a:ext cx="269151" cy="23554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5" name="Rectangle 134">
                    <a:extLst>
                      <a:ext uri="{FF2B5EF4-FFF2-40B4-BE49-F238E27FC236}">
                        <a16:creationId xmlns:a16="http://schemas.microsoft.com/office/drawing/2014/main" id="{5BD71B4B-6743-734C-9F43-DD1E693897E7}"/>
                      </a:ext>
                    </a:extLst>
                  </p:cNvPr>
                  <p:cNvSpPr/>
                  <p:nvPr/>
                </p:nvSpPr>
                <p:spPr>
                  <a:xfrm>
                    <a:off x="3798152" y="3748032"/>
                    <a:ext cx="279051" cy="21544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800" i="1">
                              <a:latin typeface="Cambria Math" panose="02040503050406030204" pitchFamily="18" charset="0"/>
                            </a:rPr>
                            <m:t>𝑄</m:t>
                          </m:r>
                        </m:oMath>
                      </m:oMathPara>
                    </a14:m>
                    <a:endParaRPr lang="en-US" sz="800" dirty="0"/>
                  </a:p>
                </p:txBody>
              </p:sp>
            </mc:Choice>
            <mc:Fallback>
              <p:sp>
                <p:nvSpPr>
                  <p:cNvPr id="135" name="Rectangle 134">
                    <a:extLst>
                      <a:ext uri="{FF2B5EF4-FFF2-40B4-BE49-F238E27FC236}">
                        <a16:creationId xmlns:a16="http://schemas.microsoft.com/office/drawing/2014/main" id="{5BD71B4B-6743-734C-9F43-DD1E693897E7}"/>
                      </a:ext>
                    </a:extLst>
                  </p:cNvPr>
                  <p:cNvSpPr>
                    <a:spLocks noRot="1" noChangeAspect="1" noMove="1" noResize="1" noEditPoints="1" noAdjustHandles="1" noChangeArrowheads="1" noChangeShapeType="1" noTextEdit="1"/>
                  </p:cNvSpPr>
                  <p:nvPr/>
                </p:nvSpPr>
                <p:spPr>
                  <a:xfrm>
                    <a:off x="3798152" y="3748032"/>
                    <a:ext cx="279051" cy="215444"/>
                  </a:xfrm>
                  <a:prstGeom prst="rect">
                    <a:avLst/>
                  </a:prstGeom>
                  <a:blipFill>
                    <a:blip r:embed="rId8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6" name="Rectangle 135">
                    <a:extLst>
                      <a:ext uri="{FF2B5EF4-FFF2-40B4-BE49-F238E27FC236}">
                        <a16:creationId xmlns:a16="http://schemas.microsoft.com/office/drawing/2014/main" id="{C7AB1371-CD19-B242-AA56-4B42E82290D1}"/>
                      </a:ext>
                    </a:extLst>
                  </p:cNvPr>
                  <p:cNvSpPr/>
                  <p:nvPr/>
                </p:nvSpPr>
                <p:spPr>
                  <a:xfrm>
                    <a:off x="4144944" y="4142792"/>
                    <a:ext cx="334643" cy="21544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m:t>
                          </m:r>
                          <m:r>
                            <a:rPr lang="en-US" sz="800" b="0" i="1" smtClean="0">
                              <a:latin typeface="Cambria Math" panose="02040503050406030204" pitchFamily="18" charset="0"/>
                            </a:rPr>
                            <m:t>𝑃</m:t>
                          </m:r>
                        </m:oMath>
                      </m:oMathPara>
                    </a14:m>
                    <a:endParaRPr lang="en-US" sz="800" dirty="0"/>
                  </a:p>
                </p:txBody>
              </p:sp>
            </mc:Choice>
            <mc:Fallback>
              <p:sp>
                <p:nvSpPr>
                  <p:cNvPr id="136" name="Rectangle 135">
                    <a:extLst>
                      <a:ext uri="{FF2B5EF4-FFF2-40B4-BE49-F238E27FC236}">
                        <a16:creationId xmlns:a16="http://schemas.microsoft.com/office/drawing/2014/main" id="{C7AB1371-CD19-B242-AA56-4B42E82290D1}"/>
                      </a:ext>
                    </a:extLst>
                  </p:cNvPr>
                  <p:cNvSpPr>
                    <a:spLocks noRot="1" noChangeAspect="1" noMove="1" noResize="1" noEditPoints="1" noAdjustHandles="1" noChangeArrowheads="1" noChangeShapeType="1" noTextEdit="1"/>
                  </p:cNvSpPr>
                  <p:nvPr/>
                </p:nvSpPr>
                <p:spPr>
                  <a:xfrm>
                    <a:off x="4144944" y="4142792"/>
                    <a:ext cx="334643" cy="215444"/>
                  </a:xfrm>
                  <a:prstGeom prst="rect">
                    <a:avLst/>
                  </a:prstGeom>
                  <a:blipFill>
                    <a:blip r:embed="rId87"/>
                    <a:stretch>
                      <a:fillRect/>
                    </a:stretch>
                  </a:blipFill>
                </p:spPr>
                <p:txBody>
                  <a:bodyPr/>
                  <a:lstStyle/>
                  <a:p>
                    <a:r>
                      <a:rPr lang="en-US">
                        <a:noFill/>
                      </a:rPr>
                      <a:t> </a:t>
                    </a:r>
                  </a:p>
                </p:txBody>
              </p:sp>
            </mc:Fallback>
          </mc:AlternateContent>
          <p:sp>
            <p:nvSpPr>
              <p:cNvPr id="137" name="Rectangle 136">
                <a:extLst>
                  <a:ext uri="{FF2B5EF4-FFF2-40B4-BE49-F238E27FC236}">
                    <a16:creationId xmlns:a16="http://schemas.microsoft.com/office/drawing/2014/main" id="{41CE216A-021D-5340-9AA6-6670F12785F7}"/>
                  </a:ext>
                </a:extLst>
              </p:cNvPr>
              <p:cNvSpPr/>
              <p:nvPr/>
            </p:nvSpPr>
            <p:spPr>
              <a:xfrm>
                <a:off x="4033364" y="3866891"/>
                <a:ext cx="286716" cy="23736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8" name="Rectangle 137">
                    <a:extLst>
                      <a:ext uri="{FF2B5EF4-FFF2-40B4-BE49-F238E27FC236}">
                        <a16:creationId xmlns:a16="http://schemas.microsoft.com/office/drawing/2014/main" id="{D84F0691-8831-1E49-9333-DCDF9BBBDF70}"/>
                      </a:ext>
                    </a:extLst>
                  </p:cNvPr>
                  <p:cNvSpPr/>
                  <p:nvPr/>
                </p:nvSpPr>
                <p:spPr>
                  <a:xfrm>
                    <a:off x="4427147" y="3888808"/>
                    <a:ext cx="634148" cy="21544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𝐸𝑥𝑡𝑟𝑢𝑑𝑒𝑟</m:t>
                          </m:r>
                        </m:oMath>
                      </m:oMathPara>
                    </a14:m>
                    <a:endParaRPr lang="en-US" sz="800" dirty="0"/>
                  </a:p>
                </p:txBody>
              </p:sp>
            </mc:Choice>
            <mc:Fallback>
              <p:sp>
                <p:nvSpPr>
                  <p:cNvPr id="138" name="Rectangle 137">
                    <a:extLst>
                      <a:ext uri="{FF2B5EF4-FFF2-40B4-BE49-F238E27FC236}">
                        <a16:creationId xmlns:a16="http://schemas.microsoft.com/office/drawing/2014/main" id="{D84F0691-8831-1E49-9333-DCDF9BBBDF70}"/>
                      </a:ext>
                    </a:extLst>
                  </p:cNvPr>
                  <p:cNvSpPr>
                    <a:spLocks noRot="1" noChangeAspect="1" noMove="1" noResize="1" noEditPoints="1" noAdjustHandles="1" noChangeArrowheads="1" noChangeShapeType="1" noTextEdit="1"/>
                  </p:cNvSpPr>
                  <p:nvPr/>
                </p:nvSpPr>
                <p:spPr>
                  <a:xfrm>
                    <a:off x="4427147" y="3888808"/>
                    <a:ext cx="634148" cy="215444"/>
                  </a:xfrm>
                  <a:prstGeom prst="rect">
                    <a:avLst/>
                  </a:prstGeom>
                  <a:blipFill>
                    <a:blip r:embed="rId8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9" name="Rectangle 138">
                    <a:extLst>
                      <a:ext uri="{FF2B5EF4-FFF2-40B4-BE49-F238E27FC236}">
                        <a16:creationId xmlns:a16="http://schemas.microsoft.com/office/drawing/2014/main" id="{3D40751E-127A-F347-8127-935D8EE70D85}"/>
                      </a:ext>
                    </a:extLst>
                  </p:cNvPr>
                  <p:cNvSpPr/>
                  <p:nvPr/>
                </p:nvSpPr>
                <p:spPr>
                  <a:xfrm>
                    <a:off x="4403384" y="3627376"/>
                    <a:ext cx="441788" cy="21544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800" b="0" i="1" smtClean="0">
                              <a:solidFill>
                                <a:schemeClr val="accent1"/>
                              </a:solidFill>
                              <a:latin typeface="Cambria Math" panose="02040503050406030204" pitchFamily="18" charset="0"/>
                            </a:rPr>
                            <m:t>1 </m:t>
                          </m:r>
                          <m:r>
                            <a:rPr lang="en-US" sz="800" b="0" i="1" smtClean="0">
                              <a:solidFill>
                                <a:schemeClr val="accent1"/>
                              </a:solidFill>
                              <a:latin typeface="Cambria Math" panose="02040503050406030204" pitchFamily="18" charset="0"/>
                            </a:rPr>
                            <m:t>𝐷𝑖𝑒</m:t>
                          </m:r>
                        </m:oMath>
                      </m:oMathPara>
                    </a14:m>
                    <a:endParaRPr lang="en-US" sz="800" dirty="0">
                      <a:solidFill>
                        <a:schemeClr val="accent1"/>
                      </a:solidFill>
                    </a:endParaRPr>
                  </a:p>
                </p:txBody>
              </p:sp>
            </mc:Choice>
            <mc:Fallback>
              <p:sp>
                <p:nvSpPr>
                  <p:cNvPr id="139" name="Rectangle 138">
                    <a:extLst>
                      <a:ext uri="{FF2B5EF4-FFF2-40B4-BE49-F238E27FC236}">
                        <a16:creationId xmlns:a16="http://schemas.microsoft.com/office/drawing/2014/main" id="{3D40751E-127A-F347-8127-935D8EE70D85}"/>
                      </a:ext>
                    </a:extLst>
                  </p:cNvPr>
                  <p:cNvSpPr>
                    <a:spLocks noRot="1" noChangeAspect="1" noMove="1" noResize="1" noEditPoints="1" noAdjustHandles="1" noChangeArrowheads="1" noChangeShapeType="1" noTextEdit="1"/>
                  </p:cNvSpPr>
                  <p:nvPr/>
                </p:nvSpPr>
                <p:spPr>
                  <a:xfrm>
                    <a:off x="4403384" y="3627376"/>
                    <a:ext cx="441788" cy="215444"/>
                  </a:xfrm>
                  <a:prstGeom prst="rect">
                    <a:avLst/>
                  </a:prstGeom>
                  <a:blipFill>
                    <a:blip r:embed="rId89"/>
                    <a:stretch>
                      <a:fillRect/>
                    </a:stretch>
                  </a:blipFill>
                </p:spPr>
                <p:txBody>
                  <a:bodyPr/>
                  <a:lstStyle/>
                  <a:p>
                    <a:r>
                      <a:rPr lang="en-US">
                        <a:noFill/>
                      </a:rPr>
                      <a:t> </a:t>
                    </a:r>
                  </a:p>
                </p:txBody>
              </p:sp>
            </mc:Fallback>
          </mc:AlternateContent>
        </p:grpSp>
        <p:cxnSp>
          <p:nvCxnSpPr>
            <p:cNvPr id="140" name="Straight Connector 139">
              <a:extLst>
                <a:ext uri="{FF2B5EF4-FFF2-40B4-BE49-F238E27FC236}">
                  <a16:creationId xmlns:a16="http://schemas.microsoft.com/office/drawing/2014/main" id="{2AB9714E-F72B-2648-8A4A-C74EFD21B375}"/>
                </a:ext>
              </a:extLst>
            </p:cNvPr>
            <p:cNvCxnSpPr>
              <a:cxnSpLocks/>
            </p:cNvCxnSpPr>
            <p:nvPr/>
          </p:nvCxnSpPr>
          <p:spPr>
            <a:xfrm flipV="1">
              <a:off x="5070896" y="7491688"/>
              <a:ext cx="269151" cy="235544"/>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43" name="Straight Connector 142">
            <a:extLst>
              <a:ext uri="{FF2B5EF4-FFF2-40B4-BE49-F238E27FC236}">
                <a16:creationId xmlns:a16="http://schemas.microsoft.com/office/drawing/2014/main" id="{555C049C-7A98-1C41-B3E3-DF2FFC735B1E}"/>
              </a:ext>
            </a:extLst>
          </p:cNvPr>
          <p:cNvCxnSpPr>
            <a:cxnSpLocks/>
          </p:cNvCxnSpPr>
          <p:nvPr/>
        </p:nvCxnSpPr>
        <p:spPr>
          <a:xfrm flipV="1">
            <a:off x="5061295" y="7195710"/>
            <a:ext cx="272313" cy="55869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4" name="Rectangle 143">
                <a:extLst>
                  <a:ext uri="{FF2B5EF4-FFF2-40B4-BE49-F238E27FC236}">
                    <a16:creationId xmlns:a16="http://schemas.microsoft.com/office/drawing/2014/main" id="{2163A565-D75E-AF47-9F5B-BDC83B1758C2}"/>
                  </a:ext>
                </a:extLst>
              </p:cNvPr>
              <p:cNvSpPr/>
              <p:nvPr/>
            </p:nvSpPr>
            <p:spPr>
              <a:xfrm>
                <a:off x="5242144" y="7091434"/>
                <a:ext cx="489749" cy="21544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800" i="1" smtClean="0">
                          <a:solidFill>
                            <a:schemeClr val="accent2"/>
                          </a:solidFill>
                          <a:latin typeface="Cambria Math" panose="02040503050406030204" pitchFamily="18" charset="0"/>
                        </a:rPr>
                        <m:t>2</m:t>
                      </m:r>
                      <m:r>
                        <a:rPr lang="en-US" sz="800" b="0" i="1" smtClean="0">
                          <a:solidFill>
                            <a:schemeClr val="accent2"/>
                          </a:solidFill>
                          <a:latin typeface="Cambria Math" panose="02040503050406030204" pitchFamily="18" charset="0"/>
                        </a:rPr>
                        <m:t> </m:t>
                      </m:r>
                      <m:r>
                        <a:rPr lang="en-US" sz="800" b="0" i="1" smtClean="0">
                          <a:solidFill>
                            <a:schemeClr val="accent2"/>
                          </a:solidFill>
                          <a:latin typeface="Cambria Math" panose="02040503050406030204" pitchFamily="18" charset="0"/>
                        </a:rPr>
                        <m:t>𝐷𝑖𝑒𝑠</m:t>
                      </m:r>
                    </m:oMath>
                  </m:oMathPara>
                </a14:m>
                <a:endParaRPr lang="en-US" sz="800" dirty="0">
                  <a:solidFill>
                    <a:schemeClr val="accent2"/>
                  </a:solidFill>
                </a:endParaRPr>
              </a:p>
            </p:txBody>
          </p:sp>
        </mc:Choice>
        <mc:Fallback>
          <p:sp>
            <p:nvSpPr>
              <p:cNvPr id="144" name="Rectangle 143">
                <a:extLst>
                  <a:ext uri="{FF2B5EF4-FFF2-40B4-BE49-F238E27FC236}">
                    <a16:creationId xmlns:a16="http://schemas.microsoft.com/office/drawing/2014/main" id="{2163A565-D75E-AF47-9F5B-BDC83B1758C2}"/>
                  </a:ext>
                </a:extLst>
              </p:cNvPr>
              <p:cNvSpPr>
                <a:spLocks noRot="1" noChangeAspect="1" noMove="1" noResize="1" noEditPoints="1" noAdjustHandles="1" noChangeArrowheads="1" noChangeShapeType="1" noTextEdit="1"/>
              </p:cNvSpPr>
              <p:nvPr/>
            </p:nvSpPr>
            <p:spPr>
              <a:xfrm>
                <a:off x="5242144" y="7091434"/>
                <a:ext cx="489749" cy="215444"/>
              </a:xfrm>
              <a:prstGeom prst="rect">
                <a:avLst/>
              </a:prstGeom>
              <a:blipFill>
                <a:blip r:embed="rId90"/>
                <a:stretch>
                  <a:fillRect b="-5556"/>
                </a:stretch>
              </a:blipFill>
            </p:spPr>
            <p:txBody>
              <a:bodyPr/>
              <a:lstStyle/>
              <a:p>
                <a:r>
                  <a:rPr lang="en-US">
                    <a:noFill/>
                  </a:rPr>
                  <a:t> </a:t>
                </a:r>
              </a:p>
            </p:txBody>
          </p:sp>
        </mc:Fallback>
      </mc:AlternateContent>
      <p:sp>
        <p:nvSpPr>
          <p:cNvPr id="145" name="Rectangle 144">
            <a:extLst>
              <a:ext uri="{FF2B5EF4-FFF2-40B4-BE49-F238E27FC236}">
                <a16:creationId xmlns:a16="http://schemas.microsoft.com/office/drawing/2014/main" id="{89D61C59-E908-CF43-AF9B-1643144ACA29}"/>
              </a:ext>
            </a:extLst>
          </p:cNvPr>
          <p:cNvSpPr/>
          <p:nvPr/>
        </p:nvSpPr>
        <p:spPr>
          <a:xfrm>
            <a:off x="5076881" y="7381671"/>
            <a:ext cx="159465" cy="35974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7" name="Rectangle 146">
                <a:extLst>
                  <a:ext uri="{FF2B5EF4-FFF2-40B4-BE49-F238E27FC236}">
                    <a16:creationId xmlns:a16="http://schemas.microsoft.com/office/drawing/2014/main" id="{4382878A-385A-A44B-841E-FE514955042E}"/>
                  </a:ext>
                </a:extLst>
              </p:cNvPr>
              <p:cNvSpPr/>
              <p:nvPr/>
            </p:nvSpPr>
            <p:spPr>
              <a:xfrm>
                <a:off x="6012016" y="7114334"/>
                <a:ext cx="723147" cy="34374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800" i="1" smtClean="0">
                              <a:latin typeface="Cambria Math" panose="02040503050406030204" pitchFamily="18" charset="0"/>
                            </a:rPr>
                          </m:ctrlPr>
                        </m:sSubPr>
                        <m:e>
                          <m:r>
                            <a:rPr lang="en-US" sz="800" i="1" smtClean="0">
                              <a:latin typeface="Cambria Math" panose="02040503050406030204" pitchFamily="18" charset="0"/>
                              <a:ea typeface="Cambria Math" panose="02040503050406030204" pitchFamily="18" charset="0"/>
                            </a:rPr>
                            <m:t>𝜏</m:t>
                          </m:r>
                        </m:e>
                        <m:sub>
                          <m:r>
                            <a:rPr lang="en-US" sz="800" b="0" i="1" smtClean="0">
                              <a:latin typeface="Cambria Math" panose="02040503050406030204" pitchFamily="18" charset="0"/>
                            </a:rPr>
                            <m:t>𝑤</m:t>
                          </m:r>
                        </m:sub>
                      </m:sSub>
                      <m:r>
                        <a:rPr lang="en-US" sz="800" b="0" i="1" smtClean="0">
                          <a:latin typeface="Cambria Math" panose="02040503050406030204" pitchFamily="18" charset="0"/>
                        </a:rPr>
                        <m:t>= </m:t>
                      </m:r>
                      <m:f>
                        <m:fPr>
                          <m:ctrlPr>
                            <a:rPr lang="en-US" sz="800" b="0" i="1" smtClean="0">
                              <a:latin typeface="Cambria Math" panose="02040503050406030204" pitchFamily="18" charset="0"/>
                            </a:rPr>
                          </m:ctrlPr>
                        </m:fPr>
                        <m:num>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𝑅</m:t>
                              </m:r>
                            </m:e>
                            <m:sub>
                              <m:r>
                                <a:rPr lang="en-US" sz="800" b="0" i="1" smtClean="0">
                                  <a:latin typeface="Cambria Math" panose="02040503050406030204" pitchFamily="18" charset="0"/>
                                </a:rPr>
                                <m:t>𝑑</m:t>
                              </m:r>
                            </m:sub>
                          </m:sSub>
                          <m:r>
                            <a:rPr lang="en-US" sz="800" b="0" i="1" smtClean="0">
                              <a:latin typeface="Cambria Math" panose="02040503050406030204" pitchFamily="18" charset="0"/>
                            </a:rPr>
                            <m:t>∆</m:t>
                          </m:r>
                          <m:r>
                            <a:rPr lang="en-US" sz="800" b="0" i="1" smtClean="0">
                              <a:latin typeface="Cambria Math" panose="02040503050406030204" pitchFamily="18" charset="0"/>
                            </a:rPr>
                            <m:t>𝑃</m:t>
                          </m:r>
                        </m:num>
                        <m:den>
                          <m:r>
                            <a:rPr lang="en-US" sz="800" b="0" i="1" smtClean="0">
                              <a:latin typeface="Cambria Math" panose="02040503050406030204" pitchFamily="18" charset="0"/>
                            </a:rPr>
                            <m:t>2</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𝐿</m:t>
                              </m:r>
                            </m:e>
                            <m:sub>
                              <m:r>
                                <a:rPr lang="en-US" sz="800" b="0" i="1" smtClean="0">
                                  <a:latin typeface="Cambria Math" panose="02040503050406030204" pitchFamily="18" charset="0"/>
                                </a:rPr>
                                <m:t>𝑑</m:t>
                              </m:r>
                            </m:sub>
                          </m:sSub>
                        </m:den>
                      </m:f>
                    </m:oMath>
                  </m:oMathPara>
                </a14:m>
                <a:endParaRPr lang="en-US" sz="800" dirty="0"/>
              </a:p>
            </p:txBody>
          </p:sp>
        </mc:Choice>
        <mc:Fallback>
          <p:sp>
            <p:nvSpPr>
              <p:cNvPr id="147" name="Rectangle 146">
                <a:extLst>
                  <a:ext uri="{FF2B5EF4-FFF2-40B4-BE49-F238E27FC236}">
                    <a16:creationId xmlns:a16="http://schemas.microsoft.com/office/drawing/2014/main" id="{4382878A-385A-A44B-841E-FE514955042E}"/>
                  </a:ext>
                </a:extLst>
              </p:cNvPr>
              <p:cNvSpPr>
                <a:spLocks noRot="1" noChangeAspect="1" noMove="1" noResize="1" noEditPoints="1" noAdjustHandles="1" noChangeArrowheads="1" noChangeShapeType="1" noTextEdit="1"/>
              </p:cNvSpPr>
              <p:nvPr/>
            </p:nvSpPr>
            <p:spPr>
              <a:xfrm>
                <a:off x="6012016" y="7114334"/>
                <a:ext cx="723147" cy="343748"/>
              </a:xfrm>
              <a:prstGeom prst="rect">
                <a:avLst/>
              </a:prstGeom>
              <a:blipFill>
                <a:blip r:embed="rId9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8" name="Rectangle 147">
                <a:extLst>
                  <a:ext uri="{FF2B5EF4-FFF2-40B4-BE49-F238E27FC236}">
                    <a16:creationId xmlns:a16="http://schemas.microsoft.com/office/drawing/2014/main" id="{9F7FB01B-C337-A34B-B662-9D0F08F639C7}"/>
                  </a:ext>
                </a:extLst>
              </p:cNvPr>
              <p:cNvSpPr/>
              <p:nvPr/>
            </p:nvSpPr>
            <p:spPr>
              <a:xfrm>
                <a:off x="6012016" y="7447336"/>
                <a:ext cx="691536" cy="21544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800" i="1" smtClean="0">
                              <a:latin typeface="Cambria Math" panose="02040503050406030204" pitchFamily="18" charset="0"/>
                            </a:rPr>
                          </m:ctrlPr>
                        </m:sSubPr>
                        <m:e>
                          <m:r>
                            <a:rPr lang="en-US" sz="800" i="1" smtClean="0">
                              <a:latin typeface="Cambria Math" panose="02040503050406030204" pitchFamily="18" charset="0"/>
                              <a:ea typeface="Cambria Math" panose="02040503050406030204" pitchFamily="18" charset="0"/>
                            </a:rPr>
                            <m:t>𝜏</m:t>
                          </m:r>
                        </m:e>
                        <m:sub>
                          <m:r>
                            <a:rPr lang="en-US" sz="800" b="0" i="1" smtClean="0">
                              <a:latin typeface="Cambria Math" panose="02040503050406030204" pitchFamily="18" charset="0"/>
                            </a:rPr>
                            <m:t>𝑤</m:t>
                          </m:r>
                        </m:sub>
                      </m:sSub>
                      <m:r>
                        <a:rPr lang="en-US" sz="800" b="0" i="1" smtClean="0">
                          <a:latin typeface="Cambria Math" panose="02040503050406030204" pitchFamily="18" charset="0"/>
                        </a:rPr>
                        <m:t>&gt;</m:t>
                      </m:r>
                      <m:sSub>
                        <m:sSubPr>
                          <m:ctrlPr>
                            <a:rPr lang="en-US" sz="800" i="1" smtClean="0">
                              <a:latin typeface="Cambria Math" panose="02040503050406030204" pitchFamily="18" charset="0"/>
                            </a:rPr>
                          </m:ctrlPr>
                        </m:sSubPr>
                        <m:e>
                          <m:r>
                            <a:rPr lang="en-US" sz="800" i="1" smtClean="0">
                              <a:latin typeface="Cambria Math" panose="02040503050406030204" pitchFamily="18" charset="0"/>
                              <a:ea typeface="Cambria Math" panose="02040503050406030204" pitchFamily="18" charset="0"/>
                            </a:rPr>
                            <m:t>𝜏</m:t>
                          </m:r>
                        </m:e>
                        <m:sub>
                          <m:r>
                            <a:rPr lang="en-US" sz="800" b="0" i="1" smtClean="0">
                              <a:latin typeface="Cambria Math" panose="02040503050406030204" pitchFamily="18" charset="0"/>
                              <a:ea typeface="Cambria Math" panose="02040503050406030204" pitchFamily="18" charset="0"/>
                            </a:rPr>
                            <m:t>𝑚𝑎𝑥</m:t>
                          </m:r>
                        </m:sub>
                      </m:sSub>
                    </m:oMath>
                  </m:oMathPara>
                </a14:m>
                <a:endParaRPr lang="en-US" sz="800" dirty="0"/>
              </a:p>
            </p:txBody>
          </p:sp>
        </mc:Choice>
        <mc:Fallback>
          <p:sp>
            <p:nvSpPr>
              <p:cNvPr id="148" name="Rectangle 147">
                <a:extLst>
                  <a:ext uri="{FF2B5EF4-FFF2-40B4-BE49-F238E27FC236}">
                    <a16:creationId xmlns:a16="http://schemas.microsoft.com/office/drawing/2014/main" id="{9F7FB01B-C337-A34B-B662-9D0F08F639C7}"/>
                  </a:ext>
                </a:extLst>
              </p:cNvPr>
              <p:cNvSpPr>
                <a:spLocks noRot="1" noChangeAspect="1" noMove="1" noResize="1" noEditPoints="1" noAdjustHandles="1" noChangeArrowheads="1" noChangeShapeType="1" noTextEdit="1"/>
              </p:cNvSpPr>
              <p:nvPr/>
            </p:nvSpPr>
            <p:spPr>
              <a:xfrm>
                <a:off x="6012016" y="7447336"/>
                <a:ext cx="691536" cy="215444"/>
              </a:xfrm>
              <a:prstGeom prst="rect">
                <a:avLst/>
              </a:prstGeom>
              <a:blipFill>
                <a:blip r:embed="rId9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9" name="Rectangle 148">
                <a:extLst>
                  <a:ext uri="{FF2B5EF4-FFF2-40B4-BE49-F238E27FC236}">
                    <a16:creationId xmlns:a16="http://schemas.microsoft.com/office/drawing/2014/main" id="{4DCA8676-F37F-EB4A-91A9-F28BB9837D29}"/>
                  </a:ext>
                </a:extLst>
              </p:cNvPr>
              <p:cNvSpPr/>
              <p:nvPr/>
            </p:nvSpPr>
            <p:spPr>
              <a:xfrm>
                <a:off x="6523324" y="7483848"/>
                <a:ext cx="1239891" cy="18466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600" b="0" i="1" smtClean="0">
                          <a:latin typeface="Cambria Math" panose="02040503050406030204" pitchFamily="18" charset="0"/>
                        </a:rPr>
                        <m:t>𝑐𝑟𝑎𝑐𝑘𝑠</m:t>
                      </m:r>
                      <m:r>
                        <a:rPr lang="en-US" sz="600" b="0" i="1" smtClean="0">
                          <a:latin typeface="Cambria Math" panose="02040503050406030204" pitchFamily="18" charset="0"/>
                        </a:rPr>
                        <m:t> </m:t>
                      </m:r>
                      <m:r>
                        <a:rPr lang="en-US" sz="600" b="0" i="1" smtClean="0">
                          <a:latin typeface="Cambria Math" panose="02040503050406030204" pitchFamily="18" charset="0"/>
                        </a:rPr>
                        <m:t>𝑎𝑝𝑝𝑒𝑎𝑟</m:t>
                      </m:r>
                      <m:r>
                        <a:rPr lang="en-US" sz="600" b="0" i="1" smtClean="0">
                          <a:latin typeface="Cambria Math" panose="02040503050406030204" pitchFamily="18" charset="0"/>
                        </a:rPr>
                        <m:t>, </m:t>
                      </m:r>
                      <m:r>
                        <a:rPr lang="en-US" sz="600" b="0" i="1" smtClean="0">
                          <a:latin typeface="Cambria Math" panose="02040503050406030204" pitchFamily="18" charset="0"/>
                        </a:rPr>
                        <m:t>𝑙𝑜𝑠𝑠</m:t>
                      </m:r>
                      <m:r>
                        <a:rPr lang="en-US" sz="600" b="0" i="1" smtClean="0">
                          <a:latin typeface="Cambria Math" panose="02040503050406030204" pitchFamily="18" charset="0"/>
                        </a:rPr>
                        <m:t> </m:t>
                      </m:r>
                      <m:r>
                        <a:rPr lang="en-US" sz="600" b="0" i="1" smtClean="0">
                          <a:latin typeface="Cambria Math" panose="02040503050406030204" pitchFamily="18" charset="0"/>
                        </a:rPr>
                        <m:t>𝑜𝑓</m:t>
                      </m:r>
                      <m:r>
                        <a:rPr lang="en-US" sz="600" b="0" i="1" smtClean="0">
                          <a:latin typeface="Cambria Math" panose="02040503050406030204" pitchFamily="18" charset="0"/>
                        </a:rPr>
                        <m:t> </m:t>
                      </m:r>
                      <m:r>
                        <a:rPr lang="en-US" sz="600" b="0" i="1" smtClean="0">
                          <a:latin typeface="Cambria Math" panose="02040503050406030204" pitchFamily="18" charset="0"/>
                        </a:rPr>
                        <m:t>𝑞𝑢𝑎𝑙𝑖𝑡𝑦</m:t>
                      </m:r>
                    </m:oMath>
                  </m:oMathPara>
                </a14:m>
                <a:endParaRPr lang="en-US" sz="600" dirty="0"/>
              </a:p>
            </p:txBody>
          </p:sp>
        </mc:Choice>
        <mc:Fallback>
          <p:sp>
            <p:nvSpPr>
              <p:cNvPr id="149" name="Rectangle 148">
                <a:extLst>
                  <a:ext uri="{FF2B5EF4-FFF2-40B4-BE49-F238E27FC236}">
                    <a16:creationId xmlns:a16="http://schemas.microsoft.com/office/drawing/2014/main" id="{4DCA8676-F37F-EB4A-91A9-F28BB9837D29}"/>
                  </a:ext>
                </a:extLst>
              </p:cNvPr>
              <p:cNvSpPr>
                <a:spLocks noRot="1" noChangeAspect="1" noMove="1" noResize="1" noEditPoints="1" noAdjustHandles="1" noChangeArrowheads="1" noChangeShapeType="1" noTextEdit="1"/>
              </p:cNvSpPr>
              <p:nvPr/>
            </p:nvSpPr>
            <p:spPr>
              <a:xfrm>
                <a:off x="6523324" y="7483848"/>
                <a:ext cx="1239891" cy="184666"/>
              </a:xfrm>
              <a:prstGeom prst="rect">
                <a:avLst/>
              </a:prstGeom>
              <a:blipFill>
                <a:blip r:embed="rId9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0" name="Rectangle 149">
                <a:extLst>
                  <a:ext uri="{FF2B5EF4-FFF2-40B4-BE49-F238E27FC236}">
                    <a16:creationId xmlns:a16="http://schemas.microsoft.com/office/drawing/2014/main" id="{9CB56FFF-6472-2444-BC32-3F62B3D3B277}"/>
                  </a:ext>
                </a:extLst>
              </p:cNvPr>
              <p:cNvSpPr/>
              <p:nvPr/>
            </p:nvSpPr>
            <p:spPr>
              <a:xfrm>
                <a:off x="4798648" y="7934528"/>
                <a:ext cx="1016497" cy="344453"/>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𝑃</m:t>
                          </m:r>
                        </m:e>
                        <m:sub>
                          <m:r>
                            <a:rPr lang="en-US" sz="800" b="0" i="1" smtClean="0">
                              <a:latin typeface="Cambria Math" panose="02040503050406030204" pitchFamily="18" charset="0"/>
                            </a:rPr>
                            <m:t>𝑚𝑎𝑥</m:t>
                          </m:r>
                        </m:sub>
                      </m:sSub>
                      <m:r>
                        <a:rPr lang="en-US" sz="800" b="0" i="1" smtClean="0">
                          <a:latin typeface="Cambria Math" panose="02040503050406030204" pitchFamily="18" charset="0"/>
                        </a:rPr>
                        <m:t>= </m:t>
                      </m:r>
                      <m:f>
                        <m:fPr>
                          <m:ctrlPr>
                            <a:rPr lang="en-US" sz="800" b="0" i="1" smtClean="0">
                              <a:latin typeface="Cambria Math" panose="02040503050406030204" pitchFamily="18" charset="0"/>
                            </a:rPr>
                          </m:ctrlPr>
                        </m:fPr>
                        <m:num>
                          <m:r>
                            <a:rPr lang="en-US" sz="800" b="0" i="1" smtClean="0">
                              <a:latin typeface="Cambria Math" panose="02040503050406030204" pitchFamily="18" charset="0"/>
                            </a:rPr>
                            <m:t>2</m:t>
                          </m:r>
                          <m:sSub>
                            <m:sSubPr>
                              <m:ctrlPr>
                                <a:rPr lang="en-US" sz="800" i="1" smtClean="0">
                                  <a:latin typeface="Cambria Math" panose="02040503050406030204" pitchFamily="18" charset="0"/>
                                </a:rPr>
                              </m:ctrlPr>
                            </m:sSubPr>
                            <m:e>
                              <m:r>
                                <a:rPr lang="en-US" sz="800" i="1" smtClean="0">
                                  <a:latin typeface="Cambria Math" panose="02040503050406030204" pitchFamily="18" charset="0"/>
                                  <a:ea typeface="Cambria Math" panose="02040503050406030204" pitchFamily="18" charset="0"/>
                                </a:rPr>
                                <m:t>𝜏</m:t>
                              </m:r>
                            </m:e>
                            <m:sub>
                              <m:r>
                                <a:rPr lang="en-US" sz="800" b="0" i="1" smtClean="0">
                                  <a:latin typeface="Cambria Math" panose="02040503050406030204" pitchFamily="18" charset="0"/>
                                  <a:ea typeface="Cambria Math" panose="02040503050406030204" pitchFamily="18" charset="0"/>
                                </a:rPr>
                                <m:t>𝑚𝑎𝑥</m:t>
                              </m:r>
                            </m:sub>
                          </m:sSub>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𝐿</m:t>
                              </m:r>
                            </m:e>
                            <m:sub>
                              <m:r>
                                <a:rPr lang="en-US" sz="800" b="0" i="1" smtClean="0">
                                  <a:latin typeface="Cambria Math" panose="02040503050406030204" pitchFamily="18" charset="0"/>
                                </a:rPr>
                                <m:t>𝑑</m:t>
                              </m:r>
                            </m:sub>
                          </m:sSub>
                        </m:num>
                        <m:den>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𝑅</m:t>
                              </m:r>
                            </m:e>
                            <m:sub>
                              <m:r>
                                <a:rPr lang="en-US" sz="800" b="0" i="1" smtClean="0">
                                  <a:latin typeface="Cambria Math" panose="02040503050406030204" pitchFamily="18" charset="0"/>
                                </a:rPr>
                                <m:t>𝑑</m:t>
                              </m:r>
                            </m:sub>
                          </m:sSub>
                        </m:den>
                      </m:f>
                    </m:oMath>
                  </m:oMathPara>
                </a14:m>
                <a:endParaRPr lang="en-US" sz="800" dirty="0"/>
              </a:p>
            </p:txBody>
          </p:sp>
        </mc:Choice>
        <mc:Fallback>
          <p:sp>
            <p:nvSpPr>
              <p:cNvPr id="150" name="Rectangle 149">
                <a:extLst>
                  <a:ext uri="{FF2B5EF4-FFF2-40B4-BE49-F238E27FC236}">
                    <a16:creationId xmlns:a16="http://schemas.microsoft.com/office/drawing/2014/main" id="{9CB56FFF-6472-2444-BC32-3F62B3D3B277}"/>
                  </a:ext>
                </a:extLst>
              </p:cNvPr>
              <p:cNvSpPr>
                <a:spLocks noRot="1" noChangeAspect="1" noMove="1" noResize="1" noEditPoints="1" noAdjustHandles="1" noChangeArrowheads="1" noChangeShapeType="1" noTextEdit="1"/>
              </p:cNvSpPr>
              <p:nvPr/>
            </p:nvSpPr>
            <p:spPr>
              <a:xfrm>
                <a:off x="4798648" y="7934528"/>
                <a:ext cx="1016497" cy="344453"/>
              </a:xfrm>
              <a:prstGeom prst="rect">
                <a:avLst/>
              </a:prstGeom>
              <a:blipFill>
                <a:blip r:embed="rId9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1" name="Rectangle 150">
                <a:extLst>
                  <a:ext uri="{FF2B5EF4-FFF2-40B4-BE49-F238E27FC236}">
                    <a16:creationId xmlns:a16="http://schemas.microsoft.com/office/drawing/2014/main" id="{B6DA989E-C227-9642-9CFD-CC8146D441A4}"/>
                  </a:ext>
                </a:extLst>
              </p:cNvPr>
              <p:cNvSpPr/>
              <p:nvPr/>
            </p:nvSpPr>
            <p:spPr>
              <a:xfrm>
                <a:off x="5944603" y="7957809"/>
                <a:ext cx="914289" cy="282963"/>
              </a:xfrm>
              <a:prstGeom prst="rect">
                <a:avLst/>
              </a:prstGeom>
            </p:spPr>
            <p:txBody>
              <a:bodyPr wrap="none">
                <a:spAutoFit/>
              </a:bodyPr>
              <a:lstStyle/>
              <a:p>
                <a:pPr/>
                <a14:m>
                  <m:oMath xmlns:m="http://schemas.openxmlformats.org/officeDocument/2006/math">
                    <m:r>
                      <a:rPr lang="en-US" sz="800" b="0" i="1" smtClean="0">
                        <a:latin typeface="Cambria Math" panose="02040503050406030204" pitchFamily="18" charset="0"/>
                      </a:rPr>
                      <m:t>𝑄</m:t>
                    </m:r>
                    <m:r>
                      <a:rPr lang="en-US" sz="800" b="0" i="1" smtClean="0">
                        <a:latin typeface="Cambria Math" panose="02040503050406030204" pitchFamily="18" charset="0"/>
                      </a:rPr>
                      <m:t>= </m:t>
                    </m:r>
                    <m:f>
                      <m:fPr>
                        <m:ctrlPr>
                          <a:rPr lang="en-US" sz="800" b="0" i="1" smtClean="0">
                            <a:latin typeface="Cambria Math" panose="02040503050406030204" pitchFamily="18" charset="0"/>
                          </a:rPr>
                        </m:ctrlPr>
                      </m:fPr>
                      <m:num>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𝐾</m:t>
                            </m:r>
                          </m:e>
                          <m:sub>
                            <m:r>
                              <a:rPr lang="en-US" sz="800" b="0" i="1" smtClean="0">
                                <a:latin typeface="Cambria Math" panose="02040503050406030204" pitchFamily="18" charset="0"/>
                              </a:rPr>
                              <m:t>𝐷𝑖𝑒</m:t>
                            </m:r>
                          </m:sub>
                        </m:sSub>
                      </m:num>
                      <m:den>
                        <m:sSub>
                          <m:sSubPr>
                            <m:ctrlPr>
                              <a:rPr lang="en-US" sz="800" b="0" i="1" smtClean="0">
                                <a:latin typeface="Cambria Math" panose="02040503050406030204" pitchFamily="18" charset="0"/>
                              </a:rPr>
                            </m:ctrlPr>
                          </m:sSubPr>
                          <m:e>
                            <m:r>
                              <a:rPr lang="en-US" sz="800" b="0" i="1" smtClean="0">
                                <a:latin typeface="Cambria Math" panose="02040503050406030204" pitchFamily="18" charset="0"/>
                                <a:ea typeface="Cambria Math" panose="02040503050406030204" pitchFamily="18" charset="0"/>
                              </a:rPr>
                              <m:t>𝜇</m:t>
                            </m:r>
                          </m:e>
                          <m:sub>
                            <m:r>
                              <a:rPr lang="en-US" sz="800" b="0" i="1" smtClean="0">
                                <a:latin typeface="Cambria Math" panose="02040503050406030204" pitchFamily="18" charset="0"/>
                              </a:rPr>
                              <m:t>𝑑</m:t>
                            </m:r>
                          </m:sub>
                        </m:sSub>
                      </m:den>
                    </m:f>
                  </m:oMath>
                </a14:m>
                <a:r>
                  <a:rPr lang="en-US" sz="800" b="0" dirty="0"/>
                  <a:t> </a:t>
                </a:r>
                <a14:m>
                  <m:oMath xmlns:m="http://schemas.openxmlformats.org/officeDocument/2006/math">
                    <m:f>
                      <m:fPr>
                        <m:ctrlPr>
                          <a:rPr lang="en-US" sz="800" b="0" i="1" smtClean="0">
                            <a:latin typeface="Cambria Math" panose="02040503050406030204" pitchFamily="18" charset="0"/>
                          </a:rPr>
                        </m:ctrlPr>
                      </m:fPr>
                      <m:num>
                        <m:r>
                          <a:rPr lang="en-US" sz="800" b="0" i="1" smtClean="0">
                            <a:latin typeface="Cambria Math" panose="02040503050406030204" pitchFamily="18" charset="0"/>
                          </a:rPr>
                          <m:t>2</m:t>
                        </m:r>
                        <m:sSub>
                          <m:sSubPr>
                            <m:ctrlPr>
                              <a:rPr lang="en-US" sz="800" i="1" smtClean="0">
                                <a:latin typeface="Cambria Math" panose="02040503050406030204" pitchFamily="18" charset="0"/>
                              </a:rPr>
                            </m:ctrlPr>
                          </m:sSubPr>
                          <m:e>
                            <m:r>
                              <a:rPr lang="en-US" sz="800" i="1" smtClean="0">
                                <a:latin typeface="Cambria Math" panose="02040503050406030204" pitchFamily="18" charset="0"/>
                                <a:ea typeface="Cambria Math" panose="02040503050406030204" pitchFamily="18" charset="0"/>
                              </a:rPr>
                              <m:t>𝜏</m:t>
                            </m:r>
                          </m:e>
                          <m:sub>
                            <m:r>
                              <a:rPr lang="en-US" sz="800" b="0" i="1" smtClean="0">
                                <a:latin typeface="Cambria Math" panose="02040503050406030204" pitchFamily="18" charset="0"/>
                                <a:ea typeface="Cambria Math" panose="02040503050406030204" pitchFamily="18" charset="0"/>
                              </a:rPr>
                              <m:t>𝑚𝑎𝑥</m:t>
                            </m:r>
                          </m:sub>
                        </m:sSub>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𝐿</m:t>
                            </m:r>
                          </m:e>
                          <m:sub>
                            <m:r>
                              <a:rPr lang="en-US" sz="800" b="0" i="1" smtClean="0">
                                <a:latin typeface="Cambria Math" panose="02040503050406030204" pitchFamily="18" charset="0"/>
                              </a:rPr>
                              <m:t>𝑑</m:t>
                            </m:r>
                          </m:sub>
                        </m:sSub>
                      </m:num>
                      <m:den>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𝑅</m:t>
                            </m:r>
                          </m:e>
                          <m:sub>
                            <m:r>
                              <a:rPr lang="en-US" sz="800" b="0" i="1" smtClean="0">
                                <a:latin typeface="Cambria Math" panose="02040503050406030204" pitchFamily="18" charset="0"/>
                              </a:rPr>
                              <m:t>𝑑</m:t>
                            </m:r>
                          </m:sub>
                        </m:sSub>
                      </m:den>
                    </m:f>
                  </m:oMath>
                </a14:m>
                <a:endParaRPr lang="en-US" sz="800" dirty="0"/>
              </a:p>
            </p:txBody>
          </p:sp>
        </mc:Choice>
        <mc:Fallback>
          <p:sp>
            <p:nvSpPr>
              <p:cNvPr id="151" name="Rectangle 150">
                <a:extLst>
                  <a:ext uri="{FF2B5EF4-FFF2-40B4-BE49-F238E27FC236}">
                    <a16:creationId xmlns:a16="http://schemas.microsoft.com/office/drawing/2014/main" id="{B6DA989E-C227-9642-9CFD-CC8146D441A4}"/>
                  </a:ext>
                </a:extLst>
              </p:cNvPr>
              <p:cNvSpPr>
                <a:spLocks noRot="1" noChangeAspect="1" noMove="1" noResize="1" noEditPoints="1" noAdjustHandles="1" noChangeArrowheads="1" noChangeShapeType="1" noTextEdit="1"/>
              </p:cNvSpPr>
              <p:nvPr/>
            </p:nvSpPr>
            <p:spPr>
              <a:xfrm>
                <a:off x="5944603" y="7957809"/>
                <a:ext cx="914289" cy="282963"/>
              </a:xfrm>
              <a:prstGeom prst="rect">
                <a:avLst/>
              </a:prstGeom>
              <a:blipFill>
                <a:blip r:embed="rId95"/>
                <a:stretch>
                  <a:fillRect/>
                </a:stretch>
              </a:blipFill>
            </p:spPr>
            <p:txBody>
              <a:bodyPr/>
              <a:lstStyle/>
              <a:p>
                <a:r>
                  <a:rPr lang="en-US">
                    <a:noFill/>
                  </a:rPr>
                  <a:t> </a:t>
                </a:r>
              </a:p>
            </p:txBody>
          </p:sp>
        </mc:Fallback>
      </mc:AlternateContent>
      <p:pic>
        <p:nvPicPr>
          <p:cNvPr id="152" name="Picture 151">
            <a:extLst>
              <a:ext uri="{FF2B5EF4-FFF2-40B4-BE49-F238E27FC236}">
                <a16:creationId xmlns:a16="http://schemas.microsoft.com/office/drawing/2014/main" id="{E1A05E95-5382-1C47-855A-3C1C61B9ADEB}"/>
              </a:ext>
            </a:extLst>
          </p:cNvPr>
          <p:cNvPicPr>
            <a:picLocks noChangeAspect="1"/>
          </p:cNvPicPr>
          <p:nvPr/>
        </p:nvPicPr>
        <p:blipFill>
          <a:blip r:embed="rId96"/>
          <a:stretch>
            <a:fillRect/>
          </a:stretch>
        </p:blipFill>
        <p:spPr>
          <a:xfrm>
            <a:off x="5271948" y="160247"/>
            <a:ext cx="2296722" cy="1255860"/>
          </a:xfrm>
          <a:prstGeom prst="rect">
            <a:avLst/>
          </a:prstGeom>
        </p:spPr>
      </p:pic>
    </p:spTree>
    <p:extLst>
      <p:ext uri="{BB962C8B-B14F-4D97-AF65-F5344CB8AC3E}">
        <p14:creationId xmlns:p14="http://schemas.microsoft.com/office/powerpoint/2010/main" val="1889817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3D61A1-EFFB-4F4A-85FC-C95EF2174F23}"/>
              </a:ext>
            </a:extLst>
          </p:cNvPr>
          <p:cNvSpPr txBox="1"/>
          <p:nvPr/>
        </p:nvSpPr>
        <p:spPr>
          <a:xfrm>
            <a:off x="7951" y="0"/>
            <a:ext cx="1725433" cy="553998"/>
          </a:xfrm>
          <a:prstGeom prst="rect">
            <a:avLst/>
          </a:prstGeom>
          <a:noFill/>
        </p:spPr>
        <p:txBody>
          <a:bodyPr wrap="square" rtlCol="0">
            <a:spAutoFit/>
          </a:bodyPr>
          <a:lstStyle/>
          <a:p>
            <a:r>
              <a:rPr lang="en-US" sz="1000" b="1" u="sng" dirty="0"/>
              <a:t>Thermal Deactivation</a:t>
            </a:r>
            <a:r>
              <a:rPr lang="en-US" sz="1000" dirty="0"/>
              <a:t> of bacteria is viewed as a simple first order reaction. </a:t>
            </a:r>
            <a:r>
              <a:rPr lang="en-US" sz="800" dirty="0"/>
              <a:t>. </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9E85FA88-8AD7-F043-9A50-E679A390F6DE}"/>
                  </a:ext>
                </a:extLst>
              </p:cNvPr>
              <p:cNvSpPr txBox="1"/>
              <p:nvPr/>
            </p:nvSpPr>
            <p:spPr>
              <a:xfrm>
                <a:off x="113224" y="553998"/>
                <a:ext cx="655692" cy="23371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sz="800" i="1" smtClean="0">
                              <a:latin typeface="Cambria Math" panose="02040503050406030204" pitchFamily="18" charset="0"/>
                            </a:rPr>
                          </m:ctrlPr>
                        </m:fPr>
                        <m:num>
                          <m:r>
                            <a:rPr lang="en-US" sz="800" i="1" smtClean="0">
                              <a:latin typeface="Cambria Math" panose="02040503050406030204" pitchFamily="18" charset="0"/>
                            </a:rPr>
                            <m:t>𝑑</m:t>
                          </m:r>
                          <m:r>
                            <a:rPr lang="en-US" sz="800" b="0" i="1" smtClean="0">
                              <a:latin typeface="Cambria Math" panose="02040503050406030204" pitchFamily="18" charset="0"/>
                            </a:rPr>
                            <m:t>𝑁</m:t>
                          </m:r>
                        </m:num>
                        <m:den>
                          <m:r>
                            <a:rPr lang="en-US" sz="800" i="1" smtClean="0">
                              <a:latin typeface="Cambria Math" panose="02040503050406030204" pitchFamily="18" charset="0"/>
                            </a:rPr>
                            <m:t>𝑑</m:t>
                          </m:r>
                          <m:r>
                            <a:rPr lang="en-US" sz="800" b="0" i="1" smtClean="0">
                              <a:latin typeface="Cambria Math" panose="02040503050406030204" pitchFamily="18" charset="0"/>
                            </a:rPr>
                            <m:t>𝑡</m:t>
                          </m:r>
                        </m:den>
                      </m:f>
                      <m:r>
                        <a:rPr lang="en-US" sz="800" b="0" i="1" smtClean="0">
                          <a:latin typeface="Cambria Math" panose="02040503050406030204" pitchFamily="18" charset="0"/>
                        </a:rPr>
                        <m:t>=−</m:t>
                      </m:r>
                      <m:r>
                        <a:rPr lang="en-US" sz="800" b="0" i="1" smtClean="0">
                          <a:latin typeface="Cambria Math" panose="02040503050406030204" pitchFamily="18" charset="0"/>
                        </a:rPr>
                        <m:t>𝑘</m:t>
                      </m:r>
                      <m:d>
                        <m:dPr>
                          <m:ctrlPr>
                            <a:rPr lang="en-US" sz="800" b="0" i="1" smtClean="0">
                              <a:latin typeface="Cambria Math" panose="02040503050406030204" pitchFamily="18" charset="0"/>
                            </a:rPr>
                          </m:ctrlPr>
                        </m:dPr>
                        <m:e>
                          <m:r>
                            <a:rPr lang="en-US" sz="800" b="0" i="1" smtClean="0">
                              <a:latin typeface="Cambria Math" panose="02040503050406030204" pitchFamily="18" charset="0"/>
                            </a:rPr>
                            <m:t>𝑇</m:t>
                          </m:r>
                        </m:e>
                      </m:d>
                      <m:r>
                        <a:rPr lang="en-US" sz="800" b="0" i="1" smtClean="0">
                          <a:latin typeface="Cambria Math" panose="02040503050406030204" pitchFamily="18" charset="0"/>
                        </a:rPr>
                        <m:t>𝑁</m:t>
                      </m:r>
                    </m:oMath>
                  </m:oMathPara>
                </a14:m>
                <a:endParaRPr lang="en-US" sz="800" dirty="0"/>
              </a:p>
            </p:txBody>
          </p:sp>
        </mc:Choice>
        <mc:Fallback>
          <p:sp>
            <p:nvSpPr>
              <p:cNvPr id="3" name="TextBox 2">
                <a:extLst>
                  <a:ext uri="{FF2B5EF4-FFF2-40B4-BE49-F238E27FC236}">
                    <a16:creationId xmlns:a16="http://schemas.microsoft.com/office/drawing/2014/main" id="{9E85FA88-8AD7-F043-9A50-E679A390F6DE}"/>
                  </a:ext>
                </a:extLst>
              </p:cNvPr>
              <p:cNvSpPr txBox="1">
                <a:spLocks noRot="1" noChangeAspect="1" noMove="1" noResize="1" noEditPoints="1" noAdjustHandles="1" noChangeArrowheads="1" noChangeShapeType="1" noTextEdit="1"/>
              </p:cNvSpPr>
              <p:nvPr/>
            </p:nvSpPr>
            <p:spPr>
              <a:xfrm>
                <a:off x="113224" y="553998"/>
                <a:ext cx="655692" cy="233718"/>
              </a:xfrm>
              <a:prstGeom prst="rect">
                <a:avLst/>
              </a:prstGeom>
              <a:blipFill>
                <a:blip r:embed="rId2"/>
                <a:stretch>
                  <a:fillRect l="-3774" t="-5263" b="-1578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99F4A57-BF0F-2249-BA16-6243662F3034}"/>
                  </a:ext>
                </a:extLst>
              </p:cNvPr>
              <p:cNvSpPr txBox="1"/>
              <p:nvPr/>
            </p:nvSpPr>
            <p:spPr>
              <a:xfrm>
                <a:off x="113224" y="874278"/>
                <a:ext cx="686150" cy="13125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𝑁</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m:t>
                          </m:r>
                          <m:r>
                            <a:rPr lang="en-US" sz="800" b="0" i="1" smtClean="0">
                              <a:latin typeface="Cambria Math" panose="02040503050406030204" pitchFamily="18" charset="0"/>
                            </a:rPr>
                            <m:t>𝑁</m:t>
                          </m:r>
                        </m:e>
                        <m:sub>
                          <m:r>
                            <a:rPr lang="en-US" sz="800" b="0" i="1" smtClean="0">
                              <a:latin typeface="Cambria Math" panose="02040503050406030204" pitchFamily="18" charset="0"/>
                            </a:rPr>
                            <m:t>0</m:t>
                          </m:r>
                        </m:sub>
                      </m:sSub>
                      <m:sSup>
                        <m:sSupPr>
                          <m:ctrlPr>
                            <a:rPr lang="en-US" sz="800" b="0" i="1" smtClean="0">
                              <a:latin typeface="Cambria Math" panose="02040503050406030204" pitchFamily="18" charset="0"/>
                            </a:rPr>
                          </m:ctrlPr>
                        </m:sSupPr>
                        <m:e>
                          <m:r>
                            <a:rPr lang="en-US" sz="800" b="0" i="1" smtClean="0">
                              <a:latin typeface="Cambria Math" panose="02040503050406030204" pitchFamily="18" charset="0"/>
                            </a:rPr>
                            <m:t>𝑒</m:t>
                          </m:r>
                        </m:e>
                        <m:sup>
                          <m:r>
                            <a:rPr lang="en-US" sz="800" b="0" i="1" smtClean="0">
                              <a:latin typeface="Cambria Math" panose="02040503050406030204" pitchFamily="18" charset="0"/>
                            </a:rPr>
                            <m:t>−</m:t>
                          </m:r>
                          <m:r>
                            <a:rPr lang="en-US" sz="800" b="0" i="1" smtClean="0">
                              <a:latin typeface="Cambria Math" panose="02040503050406030204" pitchFamily="18" charset="0"/>
                            </a:rPr>
                            <m:t>𝑘</m:t>
                          </m:r>
                          <m:d>
                            <m:dPr>
                              <m:ctrlPr>
                                <a:rPr lang="en-US" sz="800" b="0" i="1" smtClean="0">
                                  <a:latin typeface="Cambria Math" panose="02040503050406030204" pitchFamily="18" charset="0"/>
                                </a:rPr>
                              </m:ctrlPr>
                            </m:dPr>
                            <m:e>
                              <m:r>
                                <a:rPr lang="en-US" sz="800" b="0" i="1" smtClean="0">
                                  <a:latin typeface="Cambria Math" panose="02040503050406030204" pitchFamily="18" charset="0"/>
                                </a:rPr>
                                <m:t>𝑇</m:t>
                              </m:r>
                            </m:e>
                          </m:d>
                          <m:r>
                            <a:rPr lang="en-US" sz="800" b="0" i="1" smtClean="0">
                              <a:latin typeface="Cambria Math" panose="02040503050406030204" pitchFamily="18" charset="0"/>
                            </a:rPr>
                            <m:t>𝑡</m:t>
                          </m:r>
                        </m:sup>
                      </m:sSup>
                    </m:oMath>
                  </m:oMathPara>
                </a14:m>
                <a:endParaRPr lang="en-US" sz="800" dirty="0"/>
              </a:p>
            </p:txBody>
          </p:sp>
        </mc:Choice>
        <mc:Fallback>
          <p:sp>
            <p:nvSpPr>
              <p:cNvPr id="4" name="TextBox 3">
                <a:extLst>
                  <a:ext uri="{FF2B5EF4-FFF2-40B4-BE49-F238E27FC236}">
                    <a16:creationId xmlns:a16="http://schemas.microsoft.com/office/drawing/2014/main" id="{999F4A57-BF0F-2249-BA16-6243662F3034}"/>
                  </a:ext>
                </a:extLst>
              </p:cNvPr>
              <p:cNvSpPr txBox="1">
                <a:spLocks noRot="1" noChangeAspect="1" noMove="1" noResize="1" noEditPoints="1" noAdjustHandles="1" noChangeArrowheads="1" noChangeShapeType="1" noTextEdit="1"/>
              </p:cNvSpPr>
              <p:nvPr/>
            </p:nvSpPr>
            <p:spPr>
              <a:xfrm>
                <a:off x="113224" y="874278"/>
                <a:ext cx="686150" cy="131254"/>
              </a:xfrm>
              <a:prstGeom prst="rect">
                <a:avLst/>
              </a:prstGeom>
              <a:blipFill>
                <a:blip r:embed="rId3"/>
                <a:stretch>
                  <a:fillRect l="-1818"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8E5E93B-A021-094B-9689-9649FC81A780}"/>
                  </a:ext>
                </a:extLst>
              </p:cNvPr>
              <p:cNvSpPr txBox="1"/>
              <p:nvPr/>
            </p:nvSpPr>
            <p:spPr>
              <a:xfrm>
                <a:off x="113224" y="1044164"/>
                <a:ext cx="799065" cy="12766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𝑘</m:t>
                      </m:r>
                      <m:r>
                        <a:rPr lang="en-US" sz="800" b="0" i="1" smtClean="0">
                          <a:latin typeface="Cambria Math" panose="02040503050406030204" pitchFamily="18" charset="0"/>
                        </a:rPr>
                        <m:t>(</m:t>
                      </m:r>
                      <m:r>
                        <a:rPr lang="en-US" sz="800" b="0" i="1" smtClean="0">
                          <a:latin typeface="Cambria Math" panose="02040503050406030204" pitchFamily="18" charset="0"/>
                        </a:rPr>
                        <m:t>𝑇</m:t>
                      </m:r>
                      <m:r>
                        <a:rPr lang="en-US" sz="800" b="0" i="1" smtClean="0">
                          <a:latin typeface="Cambria Math" panose="02040503050406030204" pitchFamily="18" charset="0"/>
                        </a:rPr>
                        <m:t>)</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m:t>
                          </m:r>
                          <m:r>
                            <a:rPr lang="en-US" sz="800" b="0" i="1" smtClean="0">
                              <a:latin typeface="Cambria Math" panose="02040503050406030204" pitchFamily="18" charset="0"/>
                            </a:rPr>
                            <m:t>𝑘</m:t>
                          </m:r>
                        </m:e>
                        <m:sub>
                          <m:r>
                            <a:rPr lang="en-US" sz="800" b="0" i="1" smtClean="0">
                              <a:latin typeface="Cambria Math" panose="02040503050406030204" pitchFamily="18" charset="0"/>
                            </a:rPr>
                            <m:t>0</m:t>
                          </m:r>
                        </m:sub>
                      </m:sSub>
                      <m:sSup>
                        <m:sSupPr>
                          <m:ctrlPr>
                            <a:rPr lang="en-US" sz="800" b="0" i="1" smtClean="0">
                              <a:latin typeface="Cambria Math" panose="02040503050406030204" pitchFamily="18" charset="0"/>
                            </a:rPr>
                          </m:ctrlPr>
                        </m:sSupPr>
                        <m:e>
                          <m:r>
                            <a:rPr lang="en-US" sz="800" b="0" i="1" smtClean="0">
                              <a:latin typeface="Cambria Math" panose="02040503050406030204" pitchFamily="18" charset="0"/>
                            </a:rPr>
                            <m:t>𝑒</m:t>
                          </m:r>
                        </m:e>
                        <m:sup>
                          <m:r>
                            <a:rPr lang="en-US" sz="800" b="0" i="1" smtClean="0">
                              <a:latin typeface="Cambria Math" panose="02040503050406030204" pitchFamily="18" charset="0"/>
                            </a:rPr>
                            <m:t>−</m:t>
                          </m:r>
                          <m:r>
                            <a:rPr lang="en-US" sz="800" b="0" i="1" smtClean="0">
                              <a:latin typeface="Cambria Math" panose="02040503050406030204" pitchFamily="18" charset="0"/>
                            </a:rPr>
                            <m:t>𝐸</m:t>
                          </m:r>
                          <m:r>
                            <a:rPr lang="en-US" sz="800" b="0" i="1" smtClean="0">
                              <a:latin typeface="Cambria Math" panose="02040503050406030204" pitchFamily="18" charset="0"/>
                            </a:rPr>
                            <m:t>/</m:t>
                          </m:r>
                          <m:r>
                            <a:rPr lang="en-US" sz="800" b="0" i="1" smtClean="0">
                              <a:latin typeface="Cambria Math" panose="02040503050406030204" pitchFamily="18" charset="0"/>
                            </a:rPr>
                            <m:t>𝑅𝑇</m:t>
                          </m:r>
                        </m:sup>
                      </m:sSup>
                    </m:oMath>
                  </m:oMathPara>
                </a14:m>
                <a:endParaRPr lang="en-US" sz="800" dirty="0"/>
              </a:p>
            </p:txBody>
          </p:sp>
        </mc:Choice>
        <mc:Fallback>
          <p:sp>
            <p:nvSpPr>
              <p:cNvPr id="5" name="TextBox 4">
                <a:extLst>
                  <a:ext uri="{FF2B5EF4-FFF2-40B4-BE49-F238E27FC236}">
                    <a16:creationId xmlns:a16="http://schemas.microsoft.com/office/drawing/2014/main" id="{18E5E93B-A021-094B-9689-9649FC81A780}"/>
                  </a:ext>
                </a:extLst>
              </p:cNvPr>
              <p:cNvSpPr txBox="1">
                <a:spLocks noRot="1" noChangeAspect="1" noMove="1" noResize="1" noEditPoints="1" noAdjustHandles="1" noChangeArrowheads="1" noChangeShapeType="1" noTextEdit="1"/>
              </p:cNvSpPr>
              <p:nvPr/>
            </p:nvSpPr>
            <p:spPr>
              <a:xfrm>
                <a:off x="113224" y="1044164"/>
                <a:ext cx="799065" cy="127664"/>
              </a:xfrm>
              <a:prstGeom prst="rect">
                <a:avLst/>
              </a:prstGeom>
              <a:blipFill>
                <a:blip r:embed="rId4"/>
                <a:stretch>
                  <a:fillRect l="-3125" b="-3636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8776BB3-CA81-6F4F-89F1-33077D57C59A}"/>
                  </a:ext>
                </a:extLst>
              </p:cNvPr>
              <p:cNvSpPr txBox="1"/>
              <p:nvPr/>
            </p:nvSpPr>
            <p:spPr>
              <a:xfrm>
                <a:off x="113224" y="1209645"/>
                <a:ext cx="1516954" cy="23391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𝑘</m:t>
                      </m:r>
                      <m:d>
                        <m:dPr>
                          <m:ctrlPr>
                            <a:rPr lang="en-US" sz="800" b="0" i="1" smtClean="0">
                              <a:latin typeface="Cambria Math" panose="02040503050406030204" pitchFamily="18" charset="0"/>
                            </a:rPr>
                          </m:ctrlPr>
                        </m:dPr>
                        <m:e>
                          <m:r>
                            <a:rPr lang="en-US" sz="800" b="0" i="1" smtClean="0">
                              <a:latin typeface="Cambria Math" panose="02040503050406030204" pitchFamily="18" charset="0"/>
                            </a:rPr>
                            <m:t>𝑇</m:t>
                          </m:r>
                        </m:e>
                      </m:d>
                      <m:r>
                        <a:rPr lang="en-US" sz="800" b="0" i="1" smtClean="0">
                          <a:latin typeface="Cambria Math" panose="02040503050406030204" pitchFamily="18" charset="0"/>
                        </a:rPr>
                        <m:t>𝑡</m:t>
                      </m:r>
                      <m:r>
                        <a:rPr lang="en-US" sz="800" b="0" i="1" smtClean="0">
                          <a:latin typeface="Cambria Math" panose="02040503050406030204" pitchFamily="18" charset="0"/>
                        </a:rPr>
                        <m:t>=</m:t>
                      </m:r>
                      <m:r>
                        <a:rPr lang="en-US" sz="800" b="0" i="1" smtClean="0">
                          <a:latin typeface="Cambria Math" panose="02040503050406030204" pitchFamily="18" charset="0"/>
                        </a:rPr>
                        <m:t>𝑙𝑛</m:t>
                      </m:r>
                      <m:d>
                        <m:dPr>
                          <m:ctrlPr>
                            <a:rPr lang="en-US" sz="800" b="0" i="1" smtClean="0">
                              <a:latin typeface="Cambria Math" panose="02040503050406030204" pitchFamily="18" charset="0"/>
                            </a:rPr>
                          </m:ctrlPr>
                        </m:dPr>
                        <m:e>
                          <m:f>
                            <m:fPr>
                              <m:ctrlPr>
                                <a:rPr lang="en-US" sz="800" b="0" i="1" smtClean="0">
                                  <a:latin typeface="Cambria Math" panose="02040503050406030204" pitchFamily="18" charset="0"/>
                                </a:rPr>
                              </m:ctrlPr>
                            </m:fPr>
                            <m:num>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𝑁</m:t>
                                  </m:r>
                                </m:e>
                                <m:sub>
                                  <m:r>
                                    <a:rPr lang="en-US" sz="800" b="0" i="1" smtClean="0">
                                      <a:latin typeface="Cambria Math" panose="02040503050406030204" pitchFamily="18" charset="0"/>
                                    </a:rPr>
                                    <m:t>0</m:t>
                                  </m:r>
                                </m:sub>
                              </m:sSub>
                            </m:num>
                            <m:den>
                              <m:r>
                                <a:rPr lang="en-US" sz="800" b="0" i="1" smtClean="0">
                                  <a:latin typeface="Cambria Math" panose="02040503050406030204" pitchFamily="18" charset="0"/>
                                </a:rPr>
                                <m:t>𝑁</m:t>
                              </m:r>
                            </m:den>
                          </m:f>
                        </m:e>
                      </m:d>
                      <m:r>
                        <a:rPr lang="en-US" sz="800" b="0" i="1" smtClean="0">
                          <a:latin typeface="Cambria Math" panose="02040503050406030204" pitchFamily="18" charset="0"/>
                        </a:rPr>
                        <m:t>= </m:t>
                      </m:r>
                      <m:f>
                        <m:fPr>
                          <m:ctrlPr>
                            <a:rPr lang="en-US" sz="800" b="0" i="1" smtClean="0">
                              <a:latin typeface="Cambria Math" panose="02040503050406030204" pitchFamily="18" charset="0"/>
                            </a:rPr>
                          </m:ctrlPr>
                        </m:fPr>
                        <m:num>
                          <m:r>
                            <a:rPr lang="en-US" sz="800" b="0" i="1" smtClean="0">
                              <a:latin typeface="Cambria Math" panose="02040503050406030204" pitchFamily="18" charset="0"/>
                            </a:rPr>
                            <m:t>1</m:t>
                          </m:r>
                        </m:num>
                        <m:den>
                          <m:r>
                            <a:rPr lang="en-US" sz="800" b="0" i="1" smtClean="0">
                              <a:latin typeface="Cambria Math" panose="02040503050406030204" pitchFamily="18" charset="0"/>
                            </a:rPr>
                            <m:t>2.303</m:t>
                          </m:r>
                        </m:den>
                      </m:f>
                      <m:r>
                        <m:rPr>
                          <m:sty m:val="p"/>
                        </m:rPr>
                        <a:rPr lang="en-US" sz="800" b="0" i="0" smtClean="0">
                          <a:latin typeface="Cambria Math" panose="02040503050406030204" pitchFamily="18" charset="0"/>
                        </a:rPr>
                        <m:t>log</m:t>
                      </m:r>
                      <m:r>
                        <a:rPr lang="en-US" sz="800" b="0" i="1" smtClean="0">
                          <a:latin typeface="Cambria Math" panose="02040503050406030204" pitchFamily="18" charset="0"/>
                        </a:rPr>
                        <m:t>⁡</m:t>
                      </m:r>
                      <m:d>
                        <m:dPr>
                          <m:ctrlPr>
                            <a:rPr lang="en-US" sz="800" b="0" i="1" smtClean="0">
                              <a:latin typeface="Cambria Math" panose="02040503050406030204" pitchFamily="18" charset="0"/>
                            </a:rPr>
                          </m:ctrlPr>
                        </m:dPr>
                        <m:e>
                          <m:f>
                            <m:fPr>
                              <m:ctrlPr>
                                <a:rPr lang="en-US" sz="800" b="0" i="1" smtClean="0">
                                  <a:latin typeface="Cambria Math" panose="02040503050406030204" pitchFamily="18" charset="0"/>
                                </a:rPr>
                              </m:ctrlPr>
                            </m:fPr>
                            <m:num>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𝑁</m:t>
                                  </m:r>
                                </m:e>
                                <m:sub>
                                  <m:r>
                                    <a:rPr lang="en-US" sz="800" b="0" i="1" smtClean="0">
                                      <a:latin typeface="Cambria Math" panose="02040503050406030204" pitchFamily="18" charset="0"/>
                                    </a:rPr>
                                    <m:t>0</m:t>
                                  </m:r>
                                </m:sub>
                              </m:sSub>
                            </m:num>
                            <m:den>
                              <m:r>
                                <a:rPr lang="en-US" sz="800" b="0" i="1" smtClean="0">
                                  <a:latin typeface="Cambria Math" panose="02040503050406030204" pitchFamily="18" charset="0"/>
                                </a:rPr>
                                <m:t>𝑁</m:t>
                              </m:r>
                            </m:den>
                          </m:f>
                        </m:e>
                      </m:d>
                    </m:oMath>
                  </m:oMathPara>
                </a14:m>
                <a:endParaRPr lang="en-US" sz="800" dirty="0"/>
              </a:p>
            </p:txBody>
          </p:sp>
        </mc:Choice>
        <mc:Fallback>
          <p:sp>
            <p:nvSpPr>
              <p:cNvPr id="6" name="TextBox 5">
                <a:extLst>
                  <a:ext uri="{FF2B5EF4-FFF2-40B4-BE49-F238E27FC236}">
                    <a16:creationId xmlns:a16="http://schemas.microsoft.com/office/drawing/2014/main" id="{98776BB3-CA81-6F4F-89F1-33077D57C59A}"/>
                  </a:ext>
                </a:extLst>
              </p:cNvPr>
              <p:cNvSpPr txBox="1">
                <a:spLocks noRot="1" noChangeAspect="1" noMove="1" noResize="1" noEditPoints="1" noAdjustHandles="1" noChangeArrowheads="1" noChangeShapeType="1" noTextEdit="1"/>
              </p:cNvSpPr>
              <p:nvPr/>
            </p:nvSpPr>
            <p:spPr>
              <a:xfrm>
                <a:off x="113224" y="1209645"/>
                <a:ext cx="1516954" cy="233910"/>
              </a:xfrm>
              <a:prstGeom prst="rect">
                <a:avLst/>
              </a:prstGeom>
              <a:blipFill>
                <a:blip r:embed="rId5"/>
                <a:stretch>
                  <a:fillRect l="-833" b="-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24F61AE3-FA27-AD40-8FB7-A531C2A65F05}"/>
                  </a:ext>
                </a:extLst>
              </p:cNvPr>
              <p:cNvSpPr txBox="1"/>
              <p:nvPr/>
            </p:nvSpPr>
            <p:spPr>
              <a:xfrm>
                <a:off x="112190" y="1481372"/>
                <a:ext cx="1456809" cy="23121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𝑘</m:t>
                      </m:r>
                      <m:d>
                        <m:dPr>
                          <m:ctrlPr>
                            <a:rPr lang="en-US" sz="800" b="0" i="1" smtClean="0">
                              <a:latin typeface="Cambria Math" panose="02040503050406030204" pitchFamily="18" charset="0"/>
                            </a:rPr>
                          </m:ctrlPr>
                        </m:dPr>
                        <m:e>
                          <m:r>
                            <a:rPr lang="en-US" sz="800" b="0" i="1" smtClean="0">
                              <a:latin typeface="Cambria Math" panose="02040503050406030204" pitchFamily="18" charset="0"/>
                            </a:rPr>
                            <m:t>𝑇</m:t>
                          </m:r>
                        </m:e>
                      </m:d>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𝐷</m:t>
                          </m:r>
                        </m:e>
                        <m:sub>
                          <m:r>
                            <a:rPr lang="en-US" sz="800" b="0" i="1" smtClean="0">
                              <a:latin typeface="Cambria Math" panose="02040503050406030204" pitchFamily="18" charset="0"/>
                            </a:rPr>
                            <m:t>𝑇</m:t>
                          </m:r>
                        </m:sub>
                      </m:sSub>
                      <m:r>
                        <a:rPr lang="en-US" sz="800" b="0" i="1" smtClean="0">
                          <a:latin typeface="Cambria Math" panose="02040503050406030204" pitchFamily="18" charset="0"/>
                        </a:rPr>
                        <m:t>=</m:t>
                      </m:r>
                      <m:f>
                        <m:fPr>
                          <m:ctrlPr>
                            <a:rPr lang="en-US" sz="800" b="0" i="1" smtClean="0">
                              <a:latin typeface="Cambria Math" panose="02040503050406030204" pitchFamily="18" charset="0"/>
                            </a:rPr>
                          </m:ctrlPr>
                        </m:fPr>
                        <m:num>
                          <m:r>
                            <a:rPr lang="en-US" sz="800" b="0" i="1" smtClean="0">
                              <a:latin typeface="Cambria Math" panose="02040503050406030204" pitchFamily="18" charset="0"/>
                            </a:rPr>
                            <m:t>1</m:t>
                          </m:r>
                        </m:num>
                        <m:den>
                          <m:r>
                            <a:rPr lang="en-US" sz="800" b="0" i="1" smtClean="0">
                              <a:latin typeface="Cambria Math" panose="02040503050406030204" pitchFamily="18" charset="0"/>
                            </a:rPr>
                            <m:t>2.303</m:t>
                          </m:r>
                        </m:den>
                      </m:f>
                      <m:func>
                        <m:funcPr>
                          <m:ctrlPr>
                            <a:rPr lang="en-US" sz="800" b="0" i="1" smtClean="0">
                              <a:latin typeface="Cambria Math" panose="02040503050406030204" pitchFamily="18" charset="0"/>
                            </a:rPr>
                          </m:ctrlPr>
                        </m:funcPr>
                        <m:fName>
                          <m:r>
                            <m:rPr>
                              <m:sty m:val="p"/>
                            </m:rPr>
                            <a:rPr lang="en-US" sz="800" b="0" i="0" smtClean="0">
                              <a:latin typeface="Cambria Math" panose="02040503050406030204" pitchFamily="18" charset="0"/>
                            </a:rPr>
                            <m:t>log</m:t>
                          </m:r>
                        </m:fName>
                        <m:e>
                          <m:d>
                            <m:dPr>
                              <m:ctrlPr>
                                <a:rPr lang="en-US" sz="800" b="0" i="1" smtClean="0">
                                  <a:latin typeface="Cambria Math" panose="02040503050406030204" pitchFamily="18" charset="0"/>
                                </a:rPr>
                              </m:ctrlPr>
                            </m:dPr>
                            <m:e>
                              <m:r>
                                <a:rPr lang="en-US" sz="800" b="0" i="1" smtClean="0">
                                  <a:latin typeface="Cambria Math" panose="02040503050406030204" pitchFamily="18" charset="0"/>
                                </a:rPr>
                                <m:t>10</m:t>
                              </m:r>
                            </m:e>
                          </m:d>
                        </m:e>
                      </m:func>
                      <m:r>
                        <a:rPr lang="en-US" sz="800" b="0" i="1" smtClean="0">
                          <a:latin typeface="Cambria Math" panose="02040503050406030204" pitchFamily="18" charset="0"/>
                        </a:rPr>
                        <m:t>=</m:t>
                      </m:r>
                      <m:f>
                        <m:fPr>
                          <m:ctrlPr>
                            <a:rPr lang="en-US" sz="800" b="0" i="1" smtClean="0">
                              <a:latin typeface="Cambria Math" panose="02040503050406030204" pitchFamily="18" charset="0"/>
                            </a:rPr>
                          </m:ctrlPr>
                        </m:fPr>
                        <m:num>
                          <m:r>
                            <a:rPr lang="en-US" sz="800" b="0" i="1" smtClean="0">
                              <a:latin typeface="Cambria Math" panose="02040503050406030204" pitchFamily="18" charset="0"/>
                            </a:rPr>
                            <m:t>1</m:t>
                          </m:r>
                        </m:num>
                        <m:den>
                          <m:r>
                            <a:rPr lang="en-US" sz="800" b="0" i="1" smtClean="0">
                              <a:latin typeface="Cambria Math" panose="02040503050406030204" pitchFamily="18" charset="0"/>
                            </a:rPr>
                            <m:t>2.303</m:t>
                          </m:r>
                        </m:den>
                      </m:f>
                    </m:oMath>
                  </m:oMathPara>
                </a14:m>
                <a:endParaRPr lang="en-US" sz="800" dirty="0"/>
              </a:p>
            </p:txBody>
          </p:sp>
        </mc:Choice>
        <mc:Fallback>
          <p:sp>
            <p:nvSpPr>
              <p:cNvPr id="7" name="TextBox 6">
                <a:extLst>
                  <a:ext uri="{FF2B5EF4-FFF2-40B4-BE49-F238E27FC236}">
                    <a16:creationId xmlns:a16="http://schemas.microsoft.com/office/drawing/2014/main" id="{24F61AE3-FA27-AD40-8FB7-A531C2A65F05}"/>
                  </a:ext>
                </a:extLst>
              </p:cNvPr>
              <p:cNvSpPr txBox="1">
                <a:spLocks noRot="1" noChangeAspect="1" noMove="1" noResize="1" noEditPoints="1" noAdjustHandles="1" noChangeArrowheads="1" noChangeShapeType="1" noTextEdit="1"/>
              </p:cNvSpPr>
              <p:nvPr/>
            </p:nvSpPr>
            <p:spPr>
              <a:xfrm>
                <a:off x="112190" y="1481372"/>
                <a:ext cx="1456809" cy="231217"/>
              </a:xfrm>
              <a:prstGeom prst="rect">
                <a:avLst/>
              </a:prstGeom>
              <a:blipFill>
                <a:blip r:embed="rId6"/>
                <a:stretch>
                  <a:fillRect l="-862" r="-862" b="-1578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2A1F41FD-AF09-B04A-9739-74475586E5BA}"/>
                  </a:ext>
                </a:extLst>
              </p:cNvPr>
              <p:cNvSpPr/>
              <p:nvPr/>
            </p:nvSpPr>
            <p:spPr>
              <a:xfrm>
                <a:off x="38747" y="1750406"/>
                <a:ext cx="916213" cy="34541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800" i="1" smtClean="0">
                              <a:latin typeface="Cambria Math" panose="02040503050406030204" pitchFamily="18" charset="0"/>
                            </a:rPr>
                          </m:ctrlPr>
                        </m:sSubPr>
                        <m:e>
                          <m:r>
                            <a:rPr lang="en-US" sz="800" i="1">
                              <a:latin typeface="Cambria Math" panose="02040503050406030204" pitchFamily="18" charset="0"/>
                            </a:rPr>
                            <m:t>𝐷</m:t>
                          </m:r>
                        </m:e>
                        <m:sub>
                          <m:r>
                            <a:rPr lang="en-US" sz="800" i="1">
                              <a:latin typeface="Cambria Math" panose="02040503050406030204" pitchFamily="18" charset="0"/>
                            </a:rPr>
                            <m:t>𝑇</m:t>
                          </m:r>
                        </m:sub>
                      </m:sSub>
                      <m:r>
                        <a:rPr lang="en-US" sz="800" i="1">
                          <a:latin typeface="Cambria Math" panose="02040503050406030204" pitchFamily="18" charset="0"/>
                        </a:rPr>
                        <m:t>=</m:t>
                      </m:r>
                      <m:f>
                        <m:fPr>
                          <m:ctrlPr>
                            <a:rPr lang="en-US" sz="800" i="1">
                              <a:latin typeface="Cambria Math" panose="02040503050406030204" pitchFamily="18" charset="0"/>
                            </a:rPr>
                          </m:ctrlPr>
                        </m:fPr>
                        <m:num>
                          <m:r>
                            <a:rPr lang="en-US" sz="800" i="1">
                              <a:latin typeface="Cambria Math" panose="02040503050406030204" pitchFamily="18" charset="0"/>
                            </a:rPr>
                            <m:t>1</m:t>
                          </m:r>
                        </m:num>
                        <m:den>
                          <m:r>
                            <a:rPr lang="en-US" sz="800" i="1">
                              <a:latin typeface="Cambria Math" panose="02040503050406030204" pitchFamily="18" charset="0"/>
                            </a:rPr>
                            <m:t>2.303</m:t>
                          </m:r>
                          <m:r>
                            <a:rPr lang="en-US" sz="800" b="0" i="1" smtClean="0">
                              <a:latin typeface="Cambria Math" panose="02040503050406030204" pitchFamily="18" charset="0"/>
                            </a:rPr>
                            <m:t>𝑘</m:t>
                          </m:r>
                          <m:r>
                            <a:rPr lang="en-US" sz="800" b="0" i="1" smtClean="0">
                              <a:latin typeface="Cambria Math" panose="02040503050406030204" pitchFamily="18" charset="0"/>
                            </a:rPr>
                            <m:t>(</m:t>
                          </m:r>
                          <m:r>
                            <a:rPr lang="en-US" sz="800" b="0" i="1" smtClean="0">
                              <a:latin typeface="Cambria Math" panose="02040503050406030204" pitchFamily="18" charset="0"/>
                            </a:rPr>
                            <m:t>𝑇</m:t>
                          </m:r>
                          <m:r>
                            <a:rPr lang="en-US" sz="800" b="0" i="1" smtClean="0">
                              <a:latin typeface="Cambria Math" panose="02040503050406030204" pitchFamily="18" charset="0"/>
                            </a:rPr>
                            <m:t>)</m:t>
                          </m:r>
                        </m:den>
                      </m:f>
                    </m:oMath>
                  </m:oMathPara>
                </a14:m>
                <a:endParaRPr lang="en-US" sz="800" dirty="0"/>
              </a:p>
            </p:txBody>
          </p:sp>
        </mc:Choice>
        <mc:Fallback>
          <p:sp>
            <p:nvSpPr>
              <p:cNvPr id="8" name="Rectangle 7">
                <a:extLst>
                  <a:ext uri="{FF2B5EF4-FFF2-40B4-BE49-F238E27FC236}">
                    <a16:creationId xmlns:a16="http://schemas.microsoft.com/office/drawing/2014/main" id="{2A1F41FD-AF09-B04A-9739-74475586E5BA}"/>
                  </a:ext>
                </a:extLst>
              </p:cNvPr>
              <p:cNvSpPr>
                <a:spLocks noRot="1" noChangeAspect="1" noMove="1" noResize="1" noEditPoints="1" noAdjustHandles="1" noChangeArrowheads="1" noChangeShapeType="1" noTextEdit="1"/>
              </p:cNvSpPr>
              <p:nvPr/>
            </p:nvSpPr>
            <p:spPr>
              <a:xfrm>
                <a:off x="38747" y="1750406"/>
                <a:ext cx="916213" cy="34541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213661A0-F7CF-2A44-9E1A-D3778BA0906F}"/>
                  </a:ext>
                </a:extLst>
              </p:cNvPr>
              <p:cNvSpPr/>
              <p:nvPr/>
            </p:nvSpPr>
            <p:spPr>
              <a:xfrm>
                <a:off x="61543" y="2033045"/>
                <a:ext cx="870623" cy="32541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𝑡</m:t>
                      </m:r>
                      <m:r>
                        <a:rPr lang="en-US" sz="800" i="1">
                          <a:latin typeface="Cambria Math" panose="02040503050406030204" pitchFamily="18" charset="0"/>
                        </a:rPr>
                        <m:t>=</m:t>
                      </m:r>
                      <m:sSub>
                        <m:sSubPr>
                          <m:ctrlPr>
                            <a:rPr lang="en-US" sz="800" i="1" smtClean="0">
                              <a:latin typeface="Cambria Math" panose="02040503050406030204" pitchFamily="18" charset="0"/>
                            </a:rPr>
                          </m:ctrlPr>
                        </m:sSubPr>
                        <m:e>
                          <m:r>
                            <a:rPr lang="en-US" sz="800" i="1">
                              <a:latin typeface="Cambria Math" panose="02040503050406030204" pitchFamily="18" charset="0"/>
                            </a:rPr>
                            <m:t>𝐷</m:t>
                          </m:r>
                        </m:e>
                        <m:sub>
                          <m:r>
                            <a:rPr lang="en-US" sz="800" i="1">
                              <a:latin typeface="Cambria Math" panose="02040503050406030204" pitchFamily="18" charset="0"/>
                            </a:rPr>
                            <m:t>𝑇</m:t>
                          </m:r>
                        </m:sub>
                      </m:sSub>
                      <m:r>
                        <m:rPr>
                          <m:sty m:val="p"/>
                        </m:rPr>
                        <a:rPr lang="en-US" sz="800" b="0" i="0" smtClean="0">
                          <a:latin typeface="Cambria Math" panose="02040503050406030204" pitchFamily="18" charset="0"/>
                        </a:rPr>
                        <m:t>log</m:t>
                      </m:r>
                      <m:r>
                        <a:rPr lang="en-US" sz="800" b="0" i="1" smtClean="0">
                          <a:latin typeface="Cambria Math" panose="02040503050406030204" pitchFamily="18" charset="0"/>
                        </a:rPr>
                        <m:t>⁡</m:t>
                      </m:r>
                      <m:d>
                        <m:dPr>
                          <m:ctrlPr>
                            <a:rPr lang="en-US" sz="800" b="0" i="1" smtClean="0">
                              <a:latin typeface="Cambria Math" panose="02040503050406030204" pitchFamily="18" charset="0"/>
                            </a:rPr>
                          </m:ctrlPr>
                        </m:dPr>
                        <m:e>
                          <m:f>
                            <m:fPr>
                              <m:ctrlPr>
                                <a:rPr lang="en-US" sz="800" b="0" i="1" smtClean="0">
                                  <a:latin typeface="Cambria Math" panose="02040503050406030204" pitchFamily="18" charset="0"/>
                                </a:rPr>
                              </m:ctrlPr>
                            </m:fPr>
                            <m:num>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𝑁</m:t>
                                  </m:r>
                                </m:e>
                                <m:sub>
                                  <m:r>
                                    <a:rPr lang="en-US" sz="800" b="0" i="1" smtClean="0">
                                      <a:latin typeface="Cambria Math" panose="02040503050406030204" pitchFamily="18" charset="0"/>
                                    </a:rPr>
                                    <m:t>0</m:t>
                                  </m:r>
                                </m:sub>
                              </m:sSub>
                            </m:num>
                            <m:den>
                              <m:r>
                                <a:rPr lang="en-US" sz="800" b="0" i="1" smtClean="0">
                                  <a:latin typeface="Cambria Math" panose="02040503050406030204" pitchFamily="18" charset="0"/>
                                </a:rPr>
                                <m:t>𝑁</m:t>
                              </m:r>
                            </m:den>
                          </m:f>
                        </m:e>
                      </m:d>
                    </m:oMath>
                  </m:oMathPara>
                </a14:m>
                <a:endParaRPr lang="en-US" sz="800" dirty="0"/>
              </a:p>
            </p:txBody>
          </p:sp>
        </mc:Choice>
        <mc:Fallback>
          <p:sp>
            <p:nvSpPr>
              <p:cNvPr id="9" name="Rectangle 8">
                <a:extLst>
                  <a:ext uri="{FF2B5EF4-FFF2-40B4-BE49-F238E27FC236}">
                    <a16:creationId xmlns:a16="http://schemas.microsoft.com/office/drawing/2014/main" id="{213661A0-F7CF-2A44-9E1A-D3778BA0906F}"/>
                  </a:ext>
                </a:extLst>
              </p:cNvPr>
              <p:cNvSpPr>
                <a:spLocks noRot="1" noChangeAspect="1" noMove="1" noResize="1" noEditPoints="1" noAdjustHandles="1" noChangeArrowheads="1" noChangeShapeType="1" noTextEdit="1"/>
              </p:cNvSpPr>
              <p:nvPr/>
            </p:nvSpPr>
            <p:spPr>
              <a:xfrm>
                <a:off x="61543" y="2033045"/>
                <a:ext cx="870623" cy="325410"/>
              </a:xfrm>
              <a:prstGeom prst="rect">
                <a:avLst/>
              </a:prstGeom>
              <a:blipFill>
                <a:blip r:embed="rId8"/>
                <a:stretch>
                  <a:fillRect/>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E528831A-A723-984A-A8D0-2631BE83145B}"/>
              </a:ext>
            </a:extLst>
          </p:cNvPr>
          <p:cNvPicPr>
            <a:picLocks noChangeAspect="1"/>
          </p:cNvPicPr>
          <p:nvPr/>
        </p:nvPicPr>
        <p:blipFill>
          <a:blip r:embed="rId9"/>
          <a:stretch>
            <a:fillRect/>
          </a:stretch>
        </p:blipFill>
        <p:spPr>
          <a:xfrm>
            <a:off x="-19050" y="2368236"/>
            <a:ext cx="1733384" cy="857257"/>
          </a:xfrm>
          <a:prstGeom prst="rect">
            <a:avLst/>
          </a:prstGeom>
        </p:spPr>
      </p:pic>
      <p:pic>
        <p:nvPicPr>
          <p:cNvPr id="12" name="Picture 11">
            <a:extLst>
              <a:ext uri="{FF2B5EF4-FFF2-40B4-BE49-F238E27FC236}">
                <a16:creationId xmlns:a16="http://schemas.microsoft.com/office/drawing/2014/main" id="{B2505FE8-2C54-3740-9799-2277538A419D}"/>
              </a:ext>
            </a:extLst>
          </p:cNvPr>
          <p:cNvPicPr>
            <a:picLocks noChangeAspect="1"/>
          </p:cNvPicPr>
          <p:nvPr/>
        </p:nvPicPr>
        <p:blipFill>
          <a:blip r:embed="rId10"/>
          <a:stretch>
            <a:fillRect/>
          </a:stretch>
        </p:blipFill>
        <p:spPr>
          <a:xfrm>
            <a:off x="-1938" y="3184266"/>
            <a:ext cx="1875696" cy="931077"/>
          </a:xfrm>
          <a:prstGeom prst="rect">
            <a:avLst/>
          </a:prstGeom>
        </p:spPr>
      </p:pic>
      <p:pic>
        <p:nvPicPr>
          <p:cNvPr id="13" name="Picture 12">
            <a:extLst>
              <a:ext uri="{FF2B5EF4-FFF2-40B4-BE49-F238E27FC236}">
                <a16:creationId xmlns:a16="http://schemas.microsoft.com/office/drawing/2014/main" id="{9D165F6E-2F1D-1046-91A9-D52BC36DC6AD}"/>
              </a:ext>
            </a:extLst>
          </p:cNvPr>
          <p:cNvPicPr>
            <a:picLocks noChangeAspect="1"/>
          </p:cNvPicPr>
          <p:nvPr/>
        </p:nvPicPr>
        <p:blipFill>
          <a:blip r:embed="rId11"/>
          <a:stretch>
            <a:fillRect/>
          </a:stretch>
        </p:blipFill>
        <p:spPr>
          <a:xfrm>
            <a:off x="-11099" y="4096293"/>
            <a:ext cx="1748042" cy="924388"/>
          </a:xfrm>
          <a:prstGeom prst="rect">
            <a:avLst/>
          </a:prstGeom>
        </p:spPr>
      </p:pic>
      <mc:AlternateContent xmlns:mc="http://schemas.openxmlformats.org/markup-compatibility/2006">
        <mc:Choice xmlns:a14="http://schemas.microsoft.com/office/drawing/2010/main" Requires="a14">
          <p:sp>
            <p:nvSpPr>
              <p:cNvPr id="14" name="Rectangle 13">
                <a:extLst>
                  <a:ext uri="{FF2B5EF4-FFF2-40B4-BE49-F238E27FC236}">
                    <a16:creationId xmlns:a16="http://schemas.microsoft.com/office/drawing/2014/main" id="{DBDC4CBF-49E2-7A4C-8D80-235BE484BBF3}"/>
                  </a:ext>
                </a:extLst>
              </p:cNvPr>
              <p:cNvSpPr/>
              <p:nvPr/>
            </p:nvSpPr>
            <p:spPr>
              <a:xfrm>
                <a:off x="61541" y="4931373"/>
                <a:ext cx="1219565" cy="37292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unc>
                        <m:funcPr>
                          <m:ctrlPr>
                            <a:rPr lang="en-US" sz="800" b="0" i="1" smtClean="0">
                              <a:latin typeface="Cambria Math" panose="02040503050406030204" pitchFamily="18" charset="0"/>
                            </a:rPr>
                          </m:ctrlPr>
                        </m:funcPr>
                        <m:fName>
                          <m:r>
                            <m:rPr>
                              <m:sty m:val="p"/>
                            </m:rPr>
                            <a:rPr lang="en-US" sz="800" b="0" i="0" smtClean="0">
                              <a:latin typeface="Cambria Math" panose="02040503050406030204" pitchFamily="18" charset="0"/>
                            </a:rPr>
                            <m:t>log</m:t>
                          </m:r>
                        </m:fName>
                        <m:e>
                          <m:d>
                            <m:dPr>
                              <m:ctrlPr>
                                <a:rPr lang="en-US" sz="800" b="0" i="1" smtClean="0">
                                  <a:latin typeface="Cambria Math" panose="02040503050406030204" pitchFamily="18" charset="0"/>
                                </a:rPr>
                              </m:ctrlPr>
                            </m:dPr>
                            <m:e>
                              <m:f>
                                <m:fPr>
                                  <m:ctrlPr>
                                    <a:rPr lang="en-US" sz="800" b="0" i="1" smtClean="0">
                                      <a:latin typeface="Cambria Math" panose="02040503050406030204" pitchFamily="18" charset="0"/>
                                    </a:rPr>
                                  </m:ctrlPr>
                                </m:fPr>
                                <m:num>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𝐷</m:t>
                                      </m:r>
                                    </m:e>
                                    <m:sub>
                                      <m:r>
                                        <a:rPr lang="en-US" sz="800" b="0" i="1" smtClean="0">
                                          <a:latin typeface="Cambria Math" panose="02040503050406030204" pitchFamily="18" charset="0"/>
                                        </a:rPr>
                                        <m:t>𝑇</m:t>
                                      </m:r>
                                    </m:sub>
                                  </m:sSub>
                                </m:num>
                                <m:den>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𝐷</m:t>
                                      </m:r>
                                    </m:e>
                                    <m:sub>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𝑇</m:t>
                                          </m:r>
                                        </m:e>
                                        <m:sub>
                                          <m:r>
                                            <a:rPr lang="en-US" sz="800" b="0" i="1" smtClean="0">
                                              <a:latin typeface="Cambria Math" panose="02040503050406030204" pitchFamily="18" charset="0"/>
                                            </a:rPr>
                                            <m:t>0</m:t>
                                          </m:r>
                                        </m:sub>
                                      </m:sSub>
                                    </m:sub>
                                  </m:sSub>
                                </m:den>
                              </m:f>
                            </m:e>
                          </m:d>
                        </m:e>
                      </m:func>
                      <m:r>
                        <a:rPr lang="en-US" sz="800" b="0" i="1" smtClean="0">
                          <a:latin typeface="Cambria Math" panose="02040503050406030204" pitchFamily="18" charset="0"/>
                        </a:rPr>
                        <m:t>=−</m:t>
                      </m:r>
                      <m:f>
                        <m:fPr>
                          <m:ctrlPr>
                            <a:rPr lang="en-US" sz="800" b="0" i="1" smtClean="0">
                              <a:latin typeface="Cambria Math" panose="02040503050406030204" pitchFamily="18" charset="0"/>
                            </a:rPr>
                          </m:ctrlPr>
                        </m:fPr>
                        <m:num>
                          <m:d>
                            <m:dPr>
                              <m:ctrlPr>
                                <a:rPr lang="en-US" sz="800" b="0" i="1" smtClean="0">
                                  <a:latin typeface="Cambria Math" panose="02040503050406030204" pitchFamily="18" charset="0"/>
                                </a:rPr>
                              </m:ctrlPr>
                            </m:dPr>
                            <m:e>
                              <m:r>
                                <a:rPr lang="en-US" sz="800" b="0" i="1" smtClean="0">
                                  <a:latin typeface="Cambria Math" panose="02040503050406030204" pitchFamily="18" charset="0"/>
                                </a:rPr>
                                <m:t>𝑇</m:t>
                              </m:r>
                              <m:r>
                                <a:rPr lang="en-US" sz="800" b="0" i="1" smtClean="0">
                                  <a:latin typeface="Cambria Math" panose="02040503050406030204" pitchFamily="18" charset="0"/>
                                </a:rPr>
                                <m:t>−</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𝑇</m:t>
                                  </m:r>
                                </m:e>
                                <m:sub>
                                  <m:r>
                                    <a:rPr lang="en-US" sz="800" b="0" i="1" smtClean="0">
                                      <a:latin typeface="Cambria Math" panose="02040503050406030204" pitchFamily="18" charset="0"/>
                                    </a:rPr>
                                    <m:t>0</m:t>
                                  </m:r>
                                </m:sub>
                              </m:sSub>
                            </m:e>
                          </m:d>
                        </m:num>
                        <m:den>
                          <m:r>
                            <a:rPr lang="en-US" sz="800" b="0" i="1" smtClean="0">
                              <a:latin typeface="Cambria Math" panose="02040503050406030204" pitchFamily="18" charset="0"/>
                            </a:rPr>
                            <m:t>𝑧</m:t>
                          </m:r>
                        </m:den>
                      </m:f>
                    </m:oMath>
                  </m:oMathPara>
                </a14:m>
                <a:endParaRPr lang="en-US" sz="800" dirty="0"/>
              </a:p>
            </p:txBody>
          </p:sp>
        </mc:Choice>
        <mc:Fallback>
          <p:sp>
            <p:nvSpPr>
              <p:cNvPr id="14" name="Rectangle 13">
                <a:extLst>
                  <a:ext uri="{FF2B5EF4-FFF2-40B4-BE49-F238E27FC236}">
                    <a16:creationId xmlns:a16="http://schemas.microsoft.com/office/drawing/2014/main" id="{DBDC4CBF-49E2-7A4C-8D80-235BE484BBF3}"/>
                  </a:ext>
                </a:extLst>
              </p:cNvPr>
              <p:cNvSpPr>
                <a:spLocks noRot="1" noChangeAspect="1" noMove="1" noResize="1" noEditPoints="1" noAdjustHandles="1" noChangeArrowheads="1" noChangeShapeType="1" noTextEdit="1"/>
              </p:cNvSpPr>
              <p:nvPr/>
            </p:nvSpPr>
            <p:spPr>
              <a:xfrm>
                <a:off x="61541" y="4931373"/>
                <a:ext cx="1219565" cy="37292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F7A9744E-B441-CF47-BDD1-8D06C88EF412}"/>
                  </a:ext>
                </a:extLst>
              </p:cNvPr>
              <p:cNvSpPr/>
              <p:nvPr/>
            </p:nvSpPr>
            <p:spPr>
              <a:xfrm>
                <a:off x="61540" y="5259838"/>
                <a:ext cx="1045158" cy="29379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𝐷</m:t>
                          </m:r>
                        </m:e>
                        <m:sub>
                          <m:r>
                            <a:rPr lang="en-US" sz="800" b="0" i="1" smtClean="0">
                              <a:latin typeface="Cambria Math" panose="02040503050406030204" pitchFamily="18" charset="0"/>
                            </a:rPr>
                            <m:t>𝑇</m:t>
                          </m:r>
                        </m:sub>
                      </m:sSub>
                      <m:r>
                        <a:rPr lang="en-US" sz="800" b="0" i="1" smtClean="0">
                          <a:latin typeface="Cambria Math" panose="02040503050406030204" pitchFamily="18" charset="0"/>
                        </a:rPr>
                        <m:t>= </m:t>
                      </m:r>
                      <m:sSup>
                        <m:sSupPr>
                          <m:ctrlPr>
                            <a:rPr lang="en-US" sz="800" b="0" i="1" smtClean="0">
                              <a:latin typeface="Cambria Math" panose="02040503050406030204" pitchFamily="18" charset="0"/>
                            </a:rPr>
                          </m:ctrlPr>
                        </m:sSupPr>
                        <m:e>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𝐷</m:t>
                              </m:r>
                            </m:e>
                            <m:sub>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𝑇</m:t>
                                  </m:r>
                                </m:e>
                                <m:sub>
                                  <m:r>
                                    <a:rPr lang="en-US" sz="800" b="0" i="1" smtClean="0">
                                      <a:latin typeface="Cambria Math" panose="02040503050406030204" pitchFamily="18" charset="0"/>
                                    </a:rPr>
                                    <m:t>0</m:t>
                                  </m:r>
                                </m:sub>
                              </m:sSub>
                            </m:sub>
                          </m:sSub>
                          <m:r>
                            <a:rPr lang="en-US" sz="800" b="0" i="1" smtClean="0">
                              <a:latin typeface="Cambria Math" panose="02040503050406030204" pitchFamily="18" charset="0"/>
                            </a:rPr>
                            <m:t>10</m:t>
                          </m:r>
                        </m:e>
                        <m:sup>
                          <m:f>
                            <m:fPr>
                              <m:ctrlPr>
                                <a:rPr lang="en-US" sz="800" b="0" i="1" smtClean="0">
                                  <a:latin typeface="Cambria Math" panose="02040503050406030204" pitchFamily="18" charset="0"/>
                                </a:rPr>
                              </m:ctrlPr>
                            </m:fPr>
                            <m:num>
                              <m:r>
                                <a:rPr lang="en-US" sz="800" b="0" i="1" smtClean="0">
                                  <a:latin typeface="Cambria Math" panose="02040503050406030204" pitchFamily="18" charset="0"/>
                                </a:rPr>
                                <m:t>−</m:t>
                              </m:r>
                              <m:d>
                                <m:dPr>
                                  <m:ctrlPr>
                                    <a:rPr lang="en-US" sz="800" b="0" i="1" smtClean="0">
                                      <a:latin typeface="Cambria Math" panose="02040503050406030204" pitchFamily="18" charset="0"/>
                                    </a:rPr>
                                  </m:ctrlPr>
                                </m:dPr>
                                <m:e>
                                  <m:r>
                                    <a:rPr lang="en-US" sz="800" b="0" i="1" smtClean="0">
                                      <a:latin typeface="Cambria Math" panose="02040503050406030204" pitchFamily="18" charset="0"/>
                                    </a:rPr>
                                    <m:t>𝑇</m:t>
                                  </m:r>
                                  <m:r>
                                    <a:rPr lang="en-US" sz="800" b="0" i="1" smtClean="0">
                                      <a:latin typeface="Cambria Math" panose="02040503050406030204" pitchFamily="18" charset="0"/>
                                    </a:rPr>
                                    <m:t>−</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𝑇</m:t>
                                      </m:r>
                                    </m:e>
                                    <m:sub>
                                      <m:r>
                                        <a:rPr lang="en-US" sz="800" b="0" i="1" smtClean="0">
                                          <a:latin typeface="Cambria Math" panose="02040503050406030204" pitchFamily="18" charset="0"/>
                                        </a:rPr>
                                        <m:t>0</m:t>
                                      </m:r>
                                    </m:sub>
                                  </m:sSub>
                                </m:e>
                              </m:d>
                            </m:num>
                            <m:den>
                              <m:r>
                                <a:rPr lang="en-US" sz="800" b="0" i="1" smtClean="0">
                                  <a:latin typeface="Cambria Math" panose="02040503050406030204" pitchFamily="18" charset="0"/>
                                </a:rPr>
                                <m:t>𝑧</m:t>
                              </m:r>
                            </m:den>
                          </m:f>
                        </m:sup>
                      </m:sSup>
                    </m:oMath>
                  </m:oMathPara>
                </a14:m>
                <a:endParaRPr lang="en-US" sz="800" dirty="0"/>
              </a:p>
            </p:txBody>
          </p:sp>
        </mc:Choice>
        <mc:Fallback>
          <p:sp>
            <p:nvSpPr>
              <p:cNvPr id="15" name="Rectangle 14">
                <a:extLst>
                  <a:ext uri="{FF2B5EF4-FFF2-40B4-BE49-F238E27FC236}">
                    <a16:creationId xmlns:a16="http://schemas.microsoft.com/office/drawing/2014/main" id="{F7A9744E-B441-CF47-BDD1-8D06C88EF412}"/>
                  </a:ext>
                </a:extLst>
              </p:cNvPr>
              <p:cNvSpPr>
                <a:spLocks noRot="1" noChangeAspect="1" noMove="1" noResize="1" noEditPoints="1" noAdjustHandles="1" noChangeArrowheads="1" noChangeShapeType="1" noTextEdit="1"/>
              </p:cNvSpPr>
              <p:nvPr/>
            </p:nvSpPr>
            <p:spPr>
              <a:xfrm>
                <a:off x="61540" y="5259838"/>
                <a:ext cx="1045158" cy="293798"/>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BD6101AF-61B3-934D-8545-5BFD8828077F}"/>
                  </a:ext>
                </a:extLst>
              </p:cNvPr>
              <p:cNvSpPr/>
              <p:nvPr/>
            </p:nvSpPr>
            <p:spPr>
              <a:xfrm>
                <a:off x="82147" y="5542913"/>
                <a:ext cx="2065758" cy="329001"/>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𝑡</m:t>
                      </m:r>
                      <m:r>
                        <a:rPr lang="en-US" sz="800" b="0" i="1" smtClean="0">
                          <a:latin typeface="Cambria Math" panose="02040503050406030204" pitchFamily="18" charset="0"/>
                        </a:rPr>
                        <m:t>=</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𝐷</m:t>
                          </m:r>
                        </m:e>
                        <m:sub>
                          <m:r>
                            <a:rPr lang="en-US" sz="800" b="0" i="1" smtClean="0">
                              <a:latin typeface="Cambria Math" panose="02040503050406030204" pitchFamily="18" charset="0"/>
                            </a:rPr>
                            <m:t>𝑇</m:t>
                          </m:r>
                        </m:sub>
                      </m:sSub>
                      <m:func>
                        <m:funcPr>
                          <m:ctrlPr>
                            <a:rPr lang="en-US" sz="800" b="0" i="1" smtClean="0">
                              <a:latin typeface="Cambria Math" panose="02040503050406030204" pitchFamily="18" charset="0"/>
                            </a:rPr>
                          </m:ctrlPr>
                        </m:funcPr>
                        <m:fName>
                          <m:r>
                            <m:rPr>
                              <m:sty m:val="p"/>
                            </m:rPr>
                            <a:rPr lang="en-US" sz="800" b="0" i="0" smtClean="0">
                              <a:latin typeface="Cambria Math" panose="02040503050406030204" pitchFamily="18" charset="0"/>
                            </a:rPr>
                            <m:t>log</m:t>
                          </m:r>
                        </m:fName>
                        <m:e>
                          <m:d>
                            <m:dPr>
                              <m:ctrlPr>
                                <a:rPr lang="en-US" sz="800" b="0" i="1" smtClean="0">
                                  <a:latin typeface="Cambria Math" panose="02040503050406030204" pitchFamily="18" charset="0"/>
                                </a:rPr>
                              </m:ctrlPr>
                            </m:dPr>
                            <m:e>
                              <m:f>
                                <m:fPr>
                                  <m:ctrlPr>
                                    <a:rPr lang="en-US" sz="800" b="0" i="1" smtClean="0">
                                      <a:latin typeface="Cambria Math" panose="02040503050406030204" pitchFamily="18" charset="0"/>
                                    </a:rPr>
                                  </m:ctrlPr>
                                </m:fPr>
                                <m:num>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𝑁</m:t>
                                      </m:r>
                                    </m:e>
                                    <m:sub>
                                      <m:r>
                                        <a:rPr lang="en-US" sz="800" b="0" i="1" smtClean="0">
                                          <a:latin typeface="Cambria Math" panose="02040503050406030204" pitchFamily="18" charset="0"/>
                                        </a:rPr>
                                        <m:t>0</m:t>
                                      </m:r>
                                    </m:sub>
                                  </m:sSub>
                                </m:num>
                                <m:den>
                                  <m:r>
                                    <a:rPr lang="en-US" sz="800" b="0" i="1" smtClean="0">
                                      <a:latin typeface="Cambria Math" panose="02040503050406030204" pitchFamily="18" charset="0"/>
                                    </a:rPr>
                                    <m:t>𝑁</m:t>
                                  </m:r>
                                </m:den>
                              </m:f>
                            </m:e>
                          </m:d>
                        </m:e>
                      </m:func>
                      <m:r>
                        <a:rPr lang="en-US" sz="800" b="0" i="1" smtClean="0">
                          <a:latin typeface="Cambria Math" panose="02040503050406030204" pitchFamily="18" charset="0"/>
                        </a:rPr>
                        <m:t>= </m:t>
                      </m:r>
                      <m:sSup>
                        <m:sSupPr>
                          <m:ctrlPr>
                            <a:rPr lang="en-US" sz="800" b="0" i="1" smtClean="0">
                              <a:latin typeface="Cambria Math" panose="02040503050406030204" pitchFamily="18" charset="0"/>
                            </a:rPr>
                          </m:ctrlPr>
                        </m:sSupPr>
                        <m:e>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𝐷</m:t>
                              </m:r>
                            </m:e>
                            <m:sub>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𝑇</m:t>
                                  </m:r>
                                </m:e>
                                <m:sub>
                                  <m:r>
                                    <a:rPr lang="en-US" sz="800" b="0" i="1" smtClean="0">
                                      <a:latin typeface="Cambria Math" panose="02040503050406030204" pitchFamily="18" charset="0"/>
                                    </a:rPr>
                                    <m:t>0</m:t>
                                  </m:r>
                                </m:sub>
                              </m:sSub>
                            </m:sub>
                          </m:sSub>
                          <m:func>
                            <m:funcPr>
                              <m:ctrlPr>
                                <a:rPr lang="en-US" sz="800" b="0" i="1" smtClean="0">
                                  <a:latin typeface="Cambria Math" panose="02040503050406030204" pitchFamily="18" charset="0"/>
                                </a:rPr>
                              </m:ctrlPr>
                            </m:funcPr>
                            <m:fName>
                              <m:r>
                                <m:rPr>
                                  <m:sty m:val="p"/>
                                </m:rPr>
                                <a:rPr lang="en-US" sz="800" b="0" i="0" smtClean="0">
                                  <a:latin typeface="Cambria Math" panose="02040503050406030204" pitchFamily="18" charset="0"/>
                                </a:rPr>
                                <m:t>log</m:t>
                              </m:r>
                            </m:fName>
                            <m:e>
                              <m:d>
                                <m:dPr>
                                  <m:ctrlPr>
                                    <a:rPr lang="en-US" sz="800" b="0" i="1" smtClean="0">
                                      <a:latin typeface="Cambria Math" panose="02040503050406030204" pitchFamily="18" charset="0"/>
                                    </a:rPr>
                                  </m:ctrlPr>
                                </m:dPr>
                                <m:e>
                                  <m:f>
                                    <m:fPr>
                                      <m:ctrlPr>
                                        <a:rPr lang="en-US" sz="800" b="0" i="1" smtClean="0">
                                          <a:latin typeface="Cambria Math" panose="02040503050406030204" pitchFamily="18" charset="0"/>
                                        </a:rPr>
                                      </m:ctrlPr>
                                    </m:fPr>
                                    <m:num>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𝑁</m:t>
                                          </m:r>
                                        </m:e>
                                        <m:sub>
                                          <m:r>
                                            <a:rPr lang="en-US" sz="800" b="0" i="1" smtClean="0">
                                              <a:latin typeface="Cambria Math" panose="02040503050406030204" pitchFamily="18" charset="0"/>
                                            </a:rPr>
                                            <m:t>0</m:t>
                                          </m:r>
                                        </m:sub>
                                      </m:sSub>
                                    </m:num>
                                    <m:den>
                                      <m:r>
                                        <a:rPr lang="en-US" sz="800" b="0" i="1" smtClean="0">
                                          <a:latin typeface="Cambria Math" panose="02040503050406030204" pitchFamily="18" charset="0"/>
                                        </a:rPr>
                                        <m:t>𝑁</m:t>
                                      </m:r>
                                    </m:den>
                                  </m:f>
                                </m:e>
                              </m:d>
                            </m:e>
                          </m:func>
                          <m:r>
                            <a:rPr lang="en-US" sz="800" b="0" i="1" smtClean="0">
                              <a:latin typeface="Cambria Math" panose="02040503050406030204" pitchFamily="18" charset="0"/>
                            </a:rPr>
                            <m:t>10</m:t>
                          </m:r>
                        </m:e>
                        <m:sup>
                          <m:f>
                            <m:fPr>
                              <m:ctrlPr>
                                <a:rPr lang="en-US" sz="800" b="0" i="1" smtClean="0">
                                  <a:latin typeface="Cambria Math" panose="02040503050406030204" pitchFamily="18" charset="0"/>
                                </a:rPr>
                              </m:ctrlPr>
                            </m:fPr>
                            <m:num>
                              <m:r>
                                <a:rPr lang="en-US" sz="800" b="0" i="1" smtClean="0">
                                  <a:latin typeface="Cambria Math" panose="02040503050406030204" pitchFamily="18" charset="0"/>
                                </a:rPr>
                                <m:t>−</m:t>
                              </m:r>
                              <m:d>
                                <m:dPr>
                                  <m:ctrlPr>
                                    <a:rPr lang="en-US" sz="800" b="0" i="1" smtClean="0">
                                      <a:latin typeface="Cambria Math" panose="02040503050406030204" pitchFamily="18" charset="0"/>
                                    </a:rPr>
                                  </m:ctrlPr>
                                </m:dPr>
                                <m:e>
                                  <m:r>
                                    <a:rPr lang="en-US" sz="800" b="0" i="1" smtClean="0">
                                      <a:latin typeface="Cambria Math" panose="02040503050406030204" pitchFamily="18" charset="0"/>
                                    </a:rPr>
                                    <m:t>𝑇</m:t>
                                  </m:r>
                                  <m:r>
                                    <a:rPr lang="en-US" sz="800" b="0" i="1" smtClean="0">
                                      <a:latin typeface="Cambria Math" panose="02040503050406030204" pitchFamily="18" charset="0"/>
                                    </a:rPr>
                                    <m:t>−</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𝑇</m:t>
                                      </m:r>
                                    </m:e>
                                    <m:sub>
                                      <m:r>
                                        <a:rPr lang="en-US" sz="800" b="0" i="1" smtClean="0">
                                          <a:latin typeface="Cambria Math" panose="02040503050406030204" pitchFamily="18" charset="0"/>
                                        </a:rPr>
                                        <m:t>0</m:t>
                                      </m:r>
                                    </m:sub>
                                  </m:sSub>
                                </m:e>
                              </m:d>
                            </m:num>
                            <m:den>
                              <m:r>
                                <a:rPr lang="en-US" sz="800" b="0" i="1" smtClean="0">
                                  <a:latin typeface="Cambria Math" panose="02040503050406030204" pitchFamily="18" charset="0"/>
                                </a:rPr>
                                <m:t>𝑧</m:t>
                              </m:r>
                            </m:den>
                          </m:f>
                        </m:sup>
                      </m:sSup>
                    </m:oMath>
                  </m:oMathPara>
                </a14:m>
                <a:endParaRPr lang="en-US" sz="800" dirty="0"/>
              </a:p>
            </p:txBody>
          </p:sp>
        </mc:Choice>
        <mc:Fallback>
          <p:sp>
            <p:nvSpPr>
              <p:cNvPr id="16" name="Rectangle 15">
                <a:extLst>
                  <a:ext uri="{FF2B5EF4-FFF2-40B4-BE49-F238E27FC236}">
                    <a16:creationId xmlns:a16="http://schemas.microsoft.com/office/drawing/2014/main" id="{BD6101AF-61B3-934D-8545-5BFD8828077F}"/>
                  </a:ext>
                </a:extLst>
              </p:cNvPr>
              <p:cNvSpPr>
                <a:spLocks noRot="1" noChangeAspect="1" noMove="1" noResize="1" noEditPoints="1" noAdjustHandles="1" noChangeArrowheads="1" noChangeShapeType="1" noTextEdit="1"/>
              </p:cNvSpPr>
              <p:nvPr/>
            </p:nvSpPr>
            <p:spPr>
              <a:xfrm>
                <a:off x="82147" y="5542913"/>
                <a:ext cx="2065758" cy="329001"/>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Rectangle 16">
                <a:extLst>
                  <a:ext uri="{FF2B5EF4-FFF2-40B4-BE49-F238E27FC236}">
                    <a16:creationId xmlns:a16="http://schemas.microsoft.com/office/drawing/2014/main" id="{6091C82E-F87F-D34A-965F-588A494AC38C}"/>
                  </a:ext>
                </a:extLst>
              </p:cNvPr>
              <p:cNvSpPr/>
              <p:nvPr/>
            </p:nvSpPr>
            <p:spPr>
              <a:xfrm>
                <a:off x="82147" y="5855761"/>
                <a:ext cx="1365567" cy="32541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𝐹</m:t>
                          </m:r>
                        </m:e>
                        <m:sub>
                          <m:r>
                            <a:rPr lang="en-US" sz="800" b="0" i="1" smtClean="0">
                              <a:latin typeface="Cambria Math" panose="02040503050406030204" pitchFamily="18" charset="0"/>
                            </a:rPr>
                            <m:t>0</m:t>
                          </m:r>
                        </m:sub>
                      </m:sSub>
                      <m:r>
                        <a:rPr lang="en-US" sz="800" b="0" i="1" smtClean="0">
                          <a:latin typeface="Cambria Math" panose="02040503050406030204" pitchFamily="18" charset="0"/>
                        </a:rPr>
                        <m:t>=</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𝐷</m:t>
                          </m:r>
                        </m:e>
                        <m:sub>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𝑇</m:t>
                              </m:r>
                            </m:e>
                            <m:sub>
                              <m:r>
                                <a:rPr lang="en-US" sz="800" b="0" i="1" smtClean="0">
                                  <a:latin typeface="Cambria Math" panose="02040503050406030204" pitchFamily="18" charset="0"/>
                                </a:rPr>
                                <m:t>0</m:t>
                              </m:r>
                            </m:sub>
                          </m:sSub>
                        </m:sub>
                      </m:sSub>
                      <m:func>
                        <m:funcPr>
                          <m:ctrlPr>
                            <a:rPr lang="en-US" sz="800" b="0" i="1" smtClean="0">
                              <a:latin typeface="Cambria Math" panose="02040503050406030204" pitchFamily="18" charset="0"/>
                            </a:rPr>
                          </m:ctrlPr>
                        </m:funcPr>
                        <m:fName>
                          <m:r>
                            <m:rPr>
                              <m:sty m:val="p"/>
                            </m:rPr>
                            <a:rPr lang="en-US" sz="800" b="0" i="0" smtClean="0">
                              <a:latin typeface="Cambria Math" panose="02040503050406030204" pitchFamily="18" charset="0"/>
                            </a:rPr>
                            <m:t>log</m:t>
                          </m:r>
                        </m:fName>
                        <m:e>
                          <m:d>
                            <m:dPr>
                              <m:ctrlPr>
                                <a:rPr lang="en-US" sz="800" b="0" i="1" smtClean="0">
                                  <a:latin typeface="Cambria Math" panose="02040503050406030204" pitchFamily="18" charset="0"/>
                                </a:rPr>
                              </m:ctrlPr>
                            </m:dPr>
                            <m:e>
                              <m:f>
                                <m:fPr>
                                  <m:ctrlPr>
                                    <a:rPr lang="en-US" sz="800" b="0" i="1" smtClean="0">
                                      <a:latin typeface="Cambria Math" panose="02040503050406030204" pitchFamily="18" charset="0"/>
                                    </a:rPr>
                                  </m:ctrlPr>
                                </m:fPr>
                                <m:num>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𝑁</m:t>
                                      </m:r>
                                    </m:e>
                                    <m:sub>
                                      <m:r>
                                        <a:rPr lang="en-US" sz="800" b="0" i="1" smtClean="0">
                                          <a:latin typeface="Cambria Math" panose="02040503050406030204" pitchFamily="18" charset="0"/>
                                        </a:rPr>
                                        <m:t>0</m:t>
                                      </m:r>
                                    </m:sub>
                                  </m:sSub>
                                </m:num>
                                <m:den>
                                  <m:r>
                                    <a:rPr lang="en-US" sz="800" b="0" i="1" smtClean="0">
                                      <a:latin typeface="Cambria Math" panose="02040503050406030204" pitchFamily="18" charset="0"/>
                                    </a:rPr>
                                    <m:t>𝑁</m:t>
                                  </m:r>
                                </m:den>
                              </m:f>
                            </m:e>
                          </m:d>
                        </m:e>
                      </m:func>
                      <m:r>
                        <a:rPr lang="en-US" sz="800" b="0" i="1" smtClean="0">
                          <a:latin typeface="Cambria Math" panose="02040503050406030204" pitchFamily="18" charset="0"/>
                        </a:rPr>
                        <m:t>=</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12</m:t>
                          </m:r>
                          <m:r>
                            <a:rPr lang="en-US" sz="800" b="0" i="1" smtClean="0">
                              <a:latin typeface="Cambria Math" panose="02040503050406030204" pitchFamily="18" charset="0"/>
                            </a:rPr>
                            <m:t>𝐷</m:t>
                          </m:r>
                        </m:e>
                        <m:sub>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𝑇</m:t>
                              </m:r>
                            </m:e>
                            <m:sub>
                              <m:r>
                                <a:rPr lang="en-US" sz="800" b="0" i="1" smtClean="0">
                                  <a:latin typeface="Cambria Math" panose="02040503050406030204" pitchFamily="18" charset="0"/>
                                </a:rPr>
                                <m:t>0</m:t>
                              </m:r>
                            </m:sub>
                          </m:sSub>
                        </m:sub>
                      </m:sSub>
                    </m:oMath>
                  </m:oMathPara>
                </a14:m>
                <a:endParaRPr lang="en-US" sz="800" dirty="0"/>
              </a:p>
            </p:txBody>
          </p:sp>
        </mc:Choice>
        <mc:Fallback>
          <p:sp>
            <p:nvSpPr>
              <p:cNvPr id="17" name="Rectangle 16">
                <a:extLst>
                  <a:ext uri="{FF2B5EF4-FFF2-40B4-BE49-F238E27FC236}">
                    <a16:creationId xmlns:a16="http://schemas.microsoft.com/office/drawing/2014/main" id="{6091C82E-F87F-D34A-965F-588A494AC38C}"/>
                  </a:ext>
                </a:extLst>
              </p:cNvPr>
              <p:cNvSpPr>
                <a:spLocks noRot="1" noChangeAspect="1" noMove="1" noResize="1" noEditPoints="1" noAdjustHandles="1" noChangeArrowheads="1" noChangeShapeType="1" noTextEdit="1"/>
              </p:cNvSpPr>
              <p:nvPr/>
            </p:nvSpPr>
            <p:spPr>
              <a:xfrm>
                <a:off x="82147" y="5855761"/>
                <a:ext cx="1365567" cy="325410"/>
              </a:xfrm>
              <a:prstGeom prst="rect">
                <a:avLst/>
              </a:prstGeom>
              <a:blipFill>
                <a:blip r:embed="rId15"/>
                <a:stretch>
                  <a:fillRect/>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93DF612E-27E0-3845-A7CF-A8BAECF82905}"/>
              </a:ext>
            </a:extLst>
          </p:cNvPr>
          <p:cNvPicPr>
            <a:picLocks noChangeAspect="1"/>
          </p:cNvPicPr>
          <p:nvPr/>
        </p:nvPicPr>
        <p:blipFill>
          <a:blip r:embed="rId16"/>
          <a:stretch>
            <a:fillRect/>
          </a:stretch>
        </p:blipFill>
        <p:spPr>
          <a:xfrm>
            <a:off x="28869" y="6181171"/>
            <a:ext cx="1911350" cy="1108662"/>
          </a:xfrm>
          <a:prstGeom prst="rect">
            <a:avLst/>
          </a:prstGeom>
        </p:spPr>
      </p:pic>
      <p:grpSp>
        <p:nvGrpSpPr>
          <p:cNvPr id="33" name="Group 32">
            <a:extLst>
              <a:ext uri="{FF2B5EF4-FFF2-40B4-BE49-F238E27FC236}">
                <a16:creationId xmlns:a16="http://schemas.microsoft.com/office/drawing/2014/main" id="{48AD9B3C-9DA4-E94B-880B-A9F5FE8E024A}"/>
              </a:ext>
            </a:extLst>
          </p:cNvPr>
          <p:cNvGrpSpPr/>
          <p:nvPr/>
        </p:nvGrpSpPr>
        <p:grpSpPr>
          <a:xfrm>
            <a:off x="112190" y="7521636"/>
            <a:ext cx="1725433" cy="1304288"/>
            <a:chOff x="1824964" y="2612598"/>
            <a:chExt cx="1725433" cy="1304288"/>
          </a:xfrm>
        </p:grpSpPr>
        <p:sp>
          <p:nvSpPr>
            <p:cNvPr id="19" name="TextBox 18">
              <a:extLst>
                <a:ext uri="{FF2B5EF4-FFF2-40B4-BE49-F238E27FC236}">
                  <a16:creationId xmlns:a16="http://schemas.microsoft.com/office/drawing/2014/main" id="{3728AD9E-3681-D64F-8B56-8991C8236A3E}"/>
                </a:ext>
              </a:extLst>
            </p:cNvPr>
            <p:cNvSpPr txBox="1"/>
            <p:nvPr/>
          </p:nvSpPr>
          <p:spPr>
            <a:xfrm>
              <a:off x="1824964" y="2612598"/>
              <a:ext cx="1725433" cy="246221"/>
            </a:xfrm>
            <a:prstGeom prst="rect">
              <a:avLst/>
            </a:prstGeom>
            <a:noFill/>
          </p:spPr>
          <p:txBody>
            <a:bodyPr wrap="square" rtlCol="0">
              <a:spAutoFit/>
            </a:bodyPr>
            <a:lstStyle/>
            <a:p>
              <a:r>
                <a:rPr lang="en-US" sz="1000" b="1" u="sng" dirty="0"/>
                <a:t>Freezing</a:t>
              </a:r>
              <a:endParaRPr lang="en-US" sz="1000" dirty="0"/>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7573B871-CA3F-E14C-B690-3A598470FA46}"/>
                    </a:ext>
                  </a:extLst>
                </p:cNvPr>
                <p:cNvSpPr txBox="1"/>
                <p:nvPr/>
              </p:nvSpPr>
              <p:spPr>
                <a:xfrm>
                  <a:off x="1890870" y="2874349"/>
                  <a:ext cx="1170064" cy="29142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800" i="1" smtClean="0">
                                <a:latin typeface="Cambria Math" panose="02040503050406030204" pitchFamily="18" charset="0"/>
                              </a:rPr>
                            </m:ctrlPr>
                          </m:sSubPr>
                          <m:e>
                            <m:r>
                              <a:rPr lang="en-US" sz="800" b="0" i="1" smtClean="0">
                                <a:latin typeface="Cambria Math" panose="02040503050406030204" pitchFamily="18" charset="0"/>
                              </a:rPr>
                              <m:t>𝑡</m:t>
                            </m:r>
                          </m:e>
                          <m:sub>
                            <m:r>
                              <a:rPr lang="en-US" sz="800" b="0" i="1" smtClean="0">
                                <a:latin typeface="Cambria Math" panose="02040503050406030204" pitchFamily="18" charset="0"/>
                              </a:rPr>
                              <m:t>𝑓</m:t>
                            </m:r>
                          </m:sub>
                        </m:sSub>
                        <m:r>
                          <a:rPr lang="en-US" sz="800" b="0" i="1" smtClean="0">
                            <a:latin typeface="Cambria Math" panose="02040503050406030204" pitchFamily="18" charset="0"/>
                          </a:rPr>
                          <m:t>= </m:t>
                        </m:r>
                        <m:f>
                          <m:fPr>
                            <m:ctrlPr>
                              <a:rPr lang="en-US" sz="800" b="0" i="1" smtClean="0">
                                <a:latin typeface="Cambria Math" panose="02040503050406030204" pitchFamily="18" charset="0"/>
                              </a:rPr>
                            </m:ctrlPr>
                          </m:fPr>
                          <m:num>
                            <m:r>
                              <a:rPr lang="en-US" sz="800" b="0" i="1" smtClean="0">
                                <a:latin typeface="Cambria Math" panose="02040503050406030204" pitchFamily="18" charset="0"/>
                                <a:ea typeface="Cambria Math" panose="02040503050406030204" pitchFamily="18" charset="0"/>
                              </a:rPr>
                              <m:t>𝜆</m:t>
                            </m:r>
                            <m:r>
                              <a:rPr lang="en-US" sz="800" b="0" i="1" smtClean="0">
                                <a:latin typeface="Cambria Math" panose="02040503050406030204" pitchFamily="18" charset="0"/>
                                <a:ea typeface="Cambria Math" panose="02040503050406030204" pitchFamily="18" charset="0"/>
                              </a:rPr>
                              <m:t>𝑝</m:t>
                            </m:r>
                          </m:num>
                          <m:den>
                            <m:d>
                              <m:dPr>
                                <m:ctrlPr>
                                  <a:rPr lang="en-US" sz="800" b="0" i="1" smtClean="0">
                                    <a:latin typeface="Cambria Math" panose="02040503050406030204" pitchFamily="18" charset="0"/>
                                  </a:rPr>
                                </m:ctrlPr>
                              </m:dPr>
                              <m:e>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𝑇</m:t>
                                    </m:r>
                                  </m:e>
                                  <m:sub>
                                    <m:r>
                                      <a:rPr lang="en-US" sz="800" b="0" i="1" smtClean="0">
                                        <a:latin typeface="Cambria Math" panose="02040503050406030204" pitchFamily="18" charset="0"/>
                                      </a:rPr>
                                      <m:t>𝑓</m:t>
                                    </m:r>
                                  </m:sub>
                                </m:sSub>
                                <m:r>
                                  <a:rPr lang="en-US" sz="800" b="0" i="1" smtClean="0">
                                    <a:latin typeface="Cambria Math" panose="02040503050406030204" pitchFamily="18" charset="0"/>
                                  </a:rPr>
                                  <m:t>−</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𝑇</m:t>
                                    </m:r>
                                  </m:e>
                                  <m:sub>
                                    <m:r>
                                      <a:rPr lang="en-US" sz="800" b="0" i="1" smtClean="0">
                                        <a:latin typeface="Cambria Math" panose="02040503050406030204" pitchFamily="18" charset="0"/>
                                      </a:rPr>
                                      <m:t>1</m:t>
                                    </m:r>
                                  </m:sub>
                                </m:sSub>
                              </m:e>
                            </m:d>
                          </m:den>
                        </m:f>
                        <m:d>
                          <m:dPr>
                            <m:begChr m:val="["/>
                            <m:endChr m:val="]"/>
                            <m:ctrlPr>
                              <a:rPr lang="en-US" sz="800" b="0" i="1" smtClean="0">
                                <a:latin typeface="Cambria Math" panose="02040503050406030204" pitchFamily="18" charset="0"/>
                              </a:rPr>
                            </m:ctrlPr>
                          </m:dPr>
                          <m:e>
                            <m:f>
                              <m:fPr>
                                <m:ctrlPr>
                                  <a:rPr lang="en-US" sz="800" b="0" i="1" smtClean="0">
                                    <a:latin typeface="Cambria Math" panose="02040503050406030204" pitchFamily="18" charset="0"/>
                                  </a:rPr>
                                </m:ctrlPr>
                              </m:fPr>
                              <m:num>
                                <m:r>
                                  <a:rPr lang="en-US" sz="800" b="0" i="1" smtClean="0">
                                    <a:latin typeface="Cambria Math" panose="02040503050406030204" pitchFamily="18" charset="0"/>
                                  </a:rPr>
                                  <m:t>𝑝𝑎</m:t>
                                </m:r>
                              </m:num>
                              <m:den>
                                <m:r>
                                  <a:rPr lang="en-US" sz="800" b="0" i="1" smtClean="0">
                                    <a:latin typeface="Cambria Math" panose="02040503050406030204" pitchFamily="18" charset="0"/>
                                  </a:rPr>
                                  <m:t>h</m:t>
                                </m:r>
                              </m:den>
                            </m:f>
                            <m:r>
                              <a:rPr lang="en-US" sz="800" b="0" i="1" smtClean="0">
                                <a:latin typeface="Cambria Math" panose="02040503050406030204" pitchFamily="18" charset="0"/>
                              </a:rPr>
                              <m:t>+</m:t>
                            </m:r>
                            <m:f>
                              <m:fPr>
                                <m:ctrlPr>
                                  <a:rPr lang="en-US" sz="800" b="0" i="1" smtClean="0">
                                    <a:latin typeface="Cambria Math" panose="02040503050406030204" pitchFamily="18" charset="0"/>
                                  </a:rPr>
                                </m:ctrlPr>
                              </m:fPr>
                              <m:num>
                                <m:r>
                                  <a:rPr lang="en-US" sz="800" b="0" i="1" smtClean="0">
                                    <a:latin typeface="Cambria Math" panose="02040503050406030204" pitchFamily="18" charset="0"/>
                                  </a:rPr>
                                  <m:t>𝑝</m:t>
                                </m:r>
                                <m:sSup>
                                  <m:sSupPr>
                                    <m:ctrlPr>
                                      <a:rPr lang="en-US" sz="800" b="0" i="1" smtClean="0">
                                        <a:latin typeface="Cambria Math" panose="02040503050406030204" pitchFamily="18" charset="0"/>
                                      </a:rPr>
                                    </m:ctrlPr>
                                  </m:sSupPr>
                                  <m:e>
                                    <m:r>
                                      <a:rPr lang="en-US" sz="800" b="0" i="1" smtClean="0">
                                        <a:latin typeface="Cambria Math" panose="02040503050406030204" pitchFamily="18" charset="0"/>
                                      </a:rPr>
                                      <m:t>𝑎</m:t>
                                    </m:r>
                                  </m:e>
                                  <m:sup>
                                    <m:r>
                                      <a:rPr lang="en-US" sz="800" b="0" i="1" smtClean="0">
                                        <a:latin typeface="Cambria Math" panose="02040503050406030204" pitchFamily="18" charset="0"/>
                                      </a:rPr>
                                      <m:t>2</m:t>
                                    </m:r>
                                  </m:sup>
                                </m:sSup>
                              </m:num>
                              <m:den>
                                <m:r>
                                  <a:rPr lang="en-US" sz="800" b="0" i="1" smtClean="0">
                                    <a:latin typeface="Cambria Math" panose="02040503050406030204" pitchFamily="18" charset="0"/>
                                  </a:rPr>
                                  <m:t>𝑘</m:t>
                                </m:r>
                              </m:den>
                            </m:f>
                          </m:e>
                        </m:d>
                      </m:oMath>
                    </m:oMathPara>
                  </a14:m>
                  <a:endParaRPr lang="en-US" sz="800" dirty="0"/>
                </a:p>
              </p:txBody>
            </p:sp>
          </mc:Choice>
          <mc:Fallback>
            <p:sp>
              <p:nvSpPr>
                <p:cNvPr id="20" name="TextBox 19">
                  <a:extLst>
                    <a:ext uri="{FF2B5EF4-FFF2-40B4-BE49-F238E27FC236}">
                      <a16:creationId xmlns:a16="http://schemas.microsoft.com/office/drawing/2014/main" id="{7573B871-CA3F-E14C-B690-3A598470FA46}"/>
                    </a:ext>
                  </a:extLst>
                </p:cNvPr>
                <p:cNvSpPr txBox="1">
                  <a:spLocks noRot="1" noChangeAspect="1" noMove="1" noResize="1" noEditPoints="1" noAdjustHandles="1" noChangeArrowheads="1" noChangeShapeType="1" noTextEdit="1"/>
                </p:cNvSpPr>
                <p:nvPr/>
              </p:nvSpPr>
              <p:spPr>
                <a:xfrm>
                  <a:off x="1890870" y="2874349"/>
                  <a:ext cx="1170064" cy="291426"/>
                </a:xfrm>
                <a:prstGeom prst="rect">
                  <a:avLst/>
                </a:prstGeom>
                <a:blipFill>
                  <a:blip r:embed="rId17"/>
                  <a:stretch>
                    <a:fillRect l="-1075" b="-8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ECE5FA96-F552-D442-8F14-8A795D130505}"/>
                    </a:ext>
                  </a:extLst>
                </p:cNvPr>
                <p:cNvSpPr txBox="1"/>
                <p:nvPr/>
              </p:nvSpPr>
              <p:spPr>
                <a:xfrm>
                  <a:off x="1890870" y="3194928"/>
                  <a:ext cx="603370" cy="23121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𝑝</m:t>
                        </m:r>
                        <m:r>
                          <a:rPr lang="en-US" sz="800" b="0" i="1" smtClean="0">
                            <a:latin typeface="Cambria Math" panose="02040503050406030204" pitchFamily="18" charset="0"/>
                          </a:rPr>
                          <m:t>=</m:t>
                        </m:r>
                        <m:f>
                          <m:fPr>
                            <m:ctrlPr>
                              <a:rPr lang="en-US" sz="800" b="0" i="1" smtClean="0">
                                <a:latin typeface="Cambria Math" panose="02040503050406030204" pitchFamily="18" charset="0"/>
                              </a:rPr>
                            </m:ctrlPr>
                          </m:fPr>
                          <m:num>
                            <m:r>
                              <a:rPr lang="en-US" sz="800" b="0" i="1" smtClean="0">
                                <a:latin typeface="Cambria Math" panose="02040503050406030204" pitchFamily="18" charset="0"/>
                              </a:rPr>
                              <m:t>1</m:t>
                            </m:r>
                          </m:num>
                          <m:den>
                            <m:r>
                              <a:rPr lang="en-US" sz="800" b="0" i="1" smtClean="0">
                                <a:latin typeface="Cambria Math" panose="02040503050406030204" pitchFamily="18" charset="0"/>
                              </a:rPr>
                              <m:t>6</m:t>
                            </m:r>
                          </m:den>
                        </m:f>
                        <m:r>
                          <a:rPr lang="en-US" sz="800" b="0" i="1" smtClean="0">
                            <a:latin typeface="Cambria Math" panose="02040503050406030204" pitchFamily="18" charset="0"/>
                          </a:rPr>
                          <m:t>𝑠𝑝h𝑒𝑟𝑒</m:t>
                        </m:r>
                      </m:oMath>
                    </m:oMathPara>
                  </a14:m>
                  <a:endParaRPr lang="en-US" sz="800" dirty="0"/>
                </a:p>
              </p:txBody>
            </p:sp>
          </mc:Choice>
          <mc:Fallback>
            <p:sp>
              <p:nvSpPr>
                <p:cNvPr id="21" name="TextBox 20">
                  <a:extLst>
                    <a:ext uri="{FF2B5EF4-FFF2-40B4-BE49-F238E27FC236}">
                      <a16:creationId xmlns:a16="http://schemas.microsoft.com/office/drawing/2014/main" id="{ECE5FA96-F552-D442-8F14-8A795D130505}"/>
                    </a:ext>
                  </a:extLst>
                </p:cNvPr>
                <p:cNvSpPr txBox="1">
                  <a:spLocks noRot="1" noChangeAspect="1" noMove="1" noResize="1" noEditPoints="1" noAdjustHandles="1" noChangeArrowheads="1" noChangeShapeType="1" noTextEdit="1"/>
                </p:cNvSpPr>
                <p:nvPr/>
              </p:nvSpPr>
              <p:spPr>
                <a:xfrm>
                  <a:off x="1890870" y="3194928"/>
                  <a:ext cx="603370" cy="231217"/>
                </a:xfrm>
                <a:prstGeom prst="rect">
                  <a:avLst/>
                </a:prstGeom>
                <a:blipFill>
                  <a:blip r:embed="rId18"/>
                  <a:stretch>
                    <a:fillRect l="-2041" r="-4082" b="-1578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6DFF58C5-C1A0-E849-B1BB-1E0C8F3F9DD4}"/>
                    </a:ext>
                  </a:extLst>
                </p:cNvPr>
                <p:cNvSpPr txBox="1"/>
                <p:nvPr/>
              </p:nvSpPr>
              <p:spPr>
                <a:xfrm>
                  <a:off x="2563035" y="3242899"/>
                  <a:ext cx="580031" cy="173894"/>
                </a:xfrm>
                <a:prstGeom prst="rect">
                  <a:avLst/>
                </a:prstGeom>
                <a:noFill/>
              </p:spPr>
              <p:txBody>
                <a:bodyPr wrap="none" lIns="0" tIns="0" rIns="0" bIns="0" rtlCol="0">
                  <a:spAutoFit/>
                </a:bodyPr>
                <a:lstStyle/>
                <a:p>
                  <a:r>
                    <a:rPr lang="en-US" sz="800" b="0" dirty="0"/>
                    <a:t>R</a:t>
                  </a:r>
                  <a14:m>
                    <m:oMath xmlns:m="http://schemas.openxmlformats.org/officeDocument/2006/math">
                      <m:r>
                        <a:rPr lang="en-US" sz="800" b="0" i="1" smtClean="0">
                          <a:latin typeface="Cambria Math" panose="02040503050406030204" pitchFamily="18" charset="0"/>
                        </a:rPr>
                        <m:t>=</m:t>
                      </m:r>
                      <m:f>
                        <m:fPr>
                          <m:ctrlPr>
                            <a:rPr lang="en-US" sz="800" b="0" i="1" smtClean="0">
                              <a:latin typeface="Cambria Math" panose="02040503050406030204" pitchFamily="18" charset="0"/>
                            </a:rPr>
                          </m:ctrlPr>
                        </m:fPr>
                        <m:num>
                          <m:r>
                            <a:rPr lang="en-US" sz="800" b="0" i="1" smtClean="0">
                              <a:latin typeface="Cambria Math" panose="02040503050406030204" pitchFamily="18" charset="0"/>
                            </a:rPr>
                            <m:t>1</m:t>
                          </m:r>
                        </m:num>
                        <m:den>
                          <m:r>
                            <a:rPr lang="en-US" sz="800" b="0" i="1" smtClean="0">
                              <a:latin typeface="Cambria Math" panose="02040503050406030204" pitchFamily="18" charset="0"/>
                            </a:rPr>
                            <m:t>24</m:t>
                          </m:r>
                        </m:den>
                      </m:f>
                      <m:r>
                        <a:rPr lang="en-US" sz="800" b="0" i="1" smtClean="0">
                          <a:latin typeface="Cambria Math" panose="02040503050406030204" pitchFamily="18" charset="0"/>
                        </a:rPr>
                        <m:t>𝑠𝑝h𝑒𝑟𝑒</m:t>
                      </m:r>
                    </m:oMath>
                  </a14:m>
                  <a:endParaRPr lang="en-US" sz="800" dirty="0"/>
                </a:p>
              </p:txBody>
            </p:sp>
          </mc:Choice>
          <mc:Fallback>
            <p:sp>
              <p:nvSpPr>
                <p:cNvPr id="22" name="TextBox 21">
                  <a:extLst>
                    <a:ext uri="{FF2B5EF4-FFF2-40B4-BE49-F238E27FC236}">
                      <a16:creationId xmlns:a16="http://schemas.microsoft.com/office/drawing/2014/main" id="{6DFF58C5-C1A0-E849-B1BB-1E0C8F3F9DD4}"/>
                    </a:ext>
                  </a:extLst>
                </p:cNvPr>
                <p:cNvSpPr txBox="1">
                  <a:spLocks noRot="1" noChangeAspect="1" noMove="1" noResize="1" noEditPoints="1" noAdjustHandles="1" noChangeArrowheads="1" noChangeShapeType="1" noTextEdit="1"/>
                </p:cNvSpPr>
                <p:nvPr/>
              </p:nvSpPr>
              <p:spPr>
                <a:xfrm>
                  <a:off x="2563035" y="3242899"/>
                  <a:ext cx="580031" cy="173894"/>
                </a:xfrm>
                <a:prstGeom prst="rect">
                  <a:avLst/>
                </a:prstGeom>
                <a:blipFill>
                  <a:blip r:embed="rId19"/>
                  <a:stretch>
                    <a:fillRect l="-10638" r="-6383"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700E15F1-0B88-3B4D-8149-17B7E85697CE}"/>
                    </a:ext>
                  </a:extLst>
                </p:cNvPr>
                <p:cNvSpPr txBox="1"/>
                <p:nvPr/>
              </p:nvSpPr>
              <p:spPr>
                <a:xfrm>
                  <a:off x="1890870" y="3475033"/>
                  <a:ext cx="1086515" cy="23044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𝑝</m:t>
                        </m:r>
                        <m:r>
                          <a:rPr lang="en-US" sz="800" b="0" i="1" smtClean="0">
                            <a:latin typeface="Cambria Math" panose="02040503050406030204" pitchFamily="18" charset="0"/>
                          </a:rPr>
                          <m:t>=</m:t>
                        </m:r>
                        <m:f>
                          <m:fPr>
                            <m:ctrlPr>
                              <a:rPr lang="en-US" sz="800" b="0" i="1" smtClean="0">
                                <a:latin typeface="Cambria Math" panose="02040503050406030204" pitchFamily="18" charset="0"/>
                              </a:rPr>
                            </m:ctrlPr>
                          </m:fPr>
                          <m:num>
                            <m:r>
                              <a:rPr lang="en-US" sz="800" b="0" i="1" smtClean="0">
                                <a:latin typeface="Cambria Math" panose="02040503050406030204" pitchFamily="18" charset="0"/>
                              </a:rPr>
                              <m:t>1</m:t>
                            </m:r>
                          </m:num>
                          <m:den>
                            <m:r>
                              <a:rPr lang="en-US" sz="800" b="0" i="1" smtClean="0">
                                <a:latin typeface="Cambria Math" panose="02040503050406030204" pitchFamily="18" charset="0"/>
                              </a:rPr>
                              <m:t>4</m:t>
                            </m:r>
                          </m:den>
                        </m:f>
                        <m:r>
                          <a:rPr lang="en-US" sz="800" b="0" i="1" smtClean="0">
                            <a:latin typeface="Cambria Math" panose="02040503050406030204" pitchFamily="18" charset="0"/>
                          </a:rPr>
                          <m:t> </m:t>
                        </m:r>
                        <m:r>
                          <a:rPr lang="en-US" sz="800" b="0" i="1" smtClean="0">
                            <a:latin typeface="Cambria Math" panose="02040503050406030204" pitchFamily="18" charset="0"/>
                          </a:rPr>
                          <m:t>𝑖𝑛𝑓𝑖𝑛𝑖𝑡𝑒</m:t>
                        </m:r>
                        <m:r>
                          <a:rPr lang="en-US" sz="800" b="0" i="1" smtClean="0">
                            <a:latin typeface="Cambria Math" panose="02040503050406030204" pitchFamily="18" charset="0"/>
                          </a:rPr>
                          <m:t> </m:t>
                        </m:r>
                        <m:r>
                          <a:rPr lang="en-US" sz="800" b="0" i="1" smtClean="0">
                            <a:latin typeface="Cambria Math" panose="02040503050406030204" pitchFamily="18" charset="0"/>
                          </a:rPr>
                          <m:t>𝑐𝑦𝑙𝑖𝑛𝑑𝑒𝑟</m:t>
                        </m:r>
                      </m:oMath>
                    </m:oMathPara>
                  </a14:m>
                  <a:endParaRPr lang="en-US" sz="800" dirty="0"/>
                </a:p>
              </p:txBody>
            </p:sp>
          </mc:Choice>
          <mc:Fallback>
            <p:sp>
              <p:nvSpPr>
                <p:cNvPr id="23" name="TextBox 22">
                  <a:extLst>
                    <a:ext uri="{FF2B5EF4-FFF2-40B4-BE49-F238E27FC236}">
                      <a16:creationId xmlns:a16="http://schemas.microsoft.com/office/drawing/2014/main" id="{700E15F1-0B88-3B4D-8149-17B7E85697CE}"/>
                    </a:ext>
                  </a:extLst>
                </p:cNvPr>
                <p:cNvSpPr txBox="1">
                  <a:spLocks noRot="1" noChangeAspect="1" noMove="1" noResize="1" noEditPoints="1" noAdjustHandles="1" noChangeArrowheads="1" noChangeShapeType="1" noTextEdit="1"/>
                </p:cNvSpPr>
                <p:nvPr/>
              </p:nvSpPr>
              <p:spPr>
                <a:xfrm>
                  <a:off x="1890870" y="3475033"/>
                  <a:ext cx="1086515" cy="230448"/>
                </a:xfrm>
                <a:prstGeom prst="rect">
                  <a:avLst/>
                </a:prstGeom>
                <a:blipFill>
                  <a:blip r:embed="rId20"/>
                  <a:stretch>
                    <a:fillRect l="-1149" r="-2299" b="-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579731C0-A550-7D45-A627-449ED92C38B6}"/>
                    </a:ext>
                  </a:extLst>
                </p:cNvPr>
                <p:cNvSpPr txBox="1"/>
                <p:nvPr/>
              </p:nvSpPr>
              <p:spPr>
                <a:xfrm>
                  <a:off x="1911331" y="3742223"/>
                  <a:ext cx="1063176" cy="174663"/>
                </a:xfrm>
                <a:prstGeom prst="rect">
                  <a:avLst/>
                </a:prstGeom>
                <a:noFill/>
              </p:spPr>
              <p:txBody>
                <a:bodyPr wrap="none" lIns="0" tIns="0" rIns="0" bIns="0" rtlCol="0">
                  <a:spAutoFit/>
                </a:bodyPr>
                <a:lstStyle/>
                <a:p>
                  <a:r>
                    <a:rPr lang="en-US" sz="800" b="0" dirty="0"/>
                    <a:t>R</a:t>
                  </a:r>
                  <a14:m>
                    <m:oMath xmlns:m="http://schemas.openxmlformats.org/officeDocument/2006/math">
                      <m:r>
                        <a:rPr lang="en-US" sz="800" b="0" i="1" smtClean="0">
                          <a:latin typeface="Cambria Math" panose="02040503050406030204" pitchFamily="18" charset="0"/>
                        </a:rPr>
                        <m:t>=</m:t>
                      </m:r>
                      <m:f>
                        <m:fPr>
                          <m:ctrlPr>
                            <a:rPr lang="en-US" sz="800" b="0" i="1" smtClean="0">
                              <a:latin typeface="Cambria Math" panose="02040503050406030204" pitchFamily="18" charset="0"/>
                            </a:rPr>
                          </m:ctrlPr>
                        </m:fPr>
                        <m:num>
                          <m:r>
                            <a:rPr lang="en-US" sz="800" b="0" i="1" smtClean="0">
                              <a:latin typeface="Cambria Math" panose="02040503050406030204" pitchFamily="18" charset="0"/>
                            </a:rPr>
                            <m:t>1</m:t>
                          </m:r>
                        </m:num>
                        <m:den>
                          <m:r>
                            <a:rPr lang="en-US" sz="800" b="0" i="1" smtClean="0">
                              <a:latin typeface="Cambria Math" panose="02040503050406030204" pitchFamily="18" charset="0"/>
                            </a:rPr>
                            <m:t>16</m:t>
                          </m:r>
                        </m:den>
                      </m:f>
                      <m:r>
                        <a:rPr lang="en-US" sz="800" b="0" i="1" smtClean="0">
                          <a:latin typeface="Cambria Math" panose="02040503050406030204" pitchFamily="18" charset="0"/>
                        </a:rPr>
                        <m:t> </m:t>
                      </m:r>
                      <m:r>
                        <a:rPr lang="en-US" sz="800" b="0" i="1" smtClean="0">
                          <a:latin typeface="Cambria Math" panose="02040503050406030204" pitchFamily="18" charset="0"/>
                        </a:rPr>
                        <m:t>𝑖𝑛𝑓𝑖𝑛𝑖𝑡𝑒</m:t>
                      </m:r>
                      <m:r>
                        <a:rPr lang="en-US" sz="800" b="0" i="1" smtClean="0">
                          <a:latin typeface="Cambria Math" panose="02040503050406030204" pitchFamily="18" charset="0"/>
                        </a:rPr>
                        <m:t> </m:t>
                      </m:r>
                      <m:r>
                        <a:rPr lang="en-US" sz="800" b="0" i="1" smtClean="0">
                          <a:latin typeface="Cambria Math" panose="02040503050406030204" pitchFamily="18" charset="0"/>
                        </a:rPr>
                        <m:t>𝑐𝑦𝑙𝑖𝑛𝑑𝑒𝑟</m:t>
                      </m:r>
                    </m:oMath>
                  </a14:m>
                  <a:endParaRPr lang="en-US" sz="800" dirty="0"/>
                </a:p>
              </p:txBody>
            </p:sp>
          </mc:Choice>
          <mc:Fallback>
            <p:sp>
              <p:nvSpPr>
                <p:cNvPr id="24" name="TextBox 23">
                  <a:extLst>
                    <a:ext uri="{FF2B5EF4-FFF2-40B4-BE49-F238E27FC236}">
                      <a16:creationId xmlns:a16="http://schemas.microsoft.com/office/drawing/2014/main" id="{579731C0-A550-7D45-A627-449ED92C38B6}"/>
                    </a:ext>
                  </a:extLst>
                </p:cNvPr>
                <p:cNvSpPr txBox="1">
                  <a:spLocks noRot="1" noChangeAspect="1" noMove="1" noResize="1" noEditPoints="1" noAdjustHandles="1" noChangeArrowheads="1" noChangeShapeType="1" noTextEdit="1"/>
                </p:cNvSpPr>
                <p:nvPr/>
              </p:nvSpPr>
              <p:spPr>
                <a:xfrm>
                  <a:off x="1911331" y="3742223"/>
                  <a:ext cx="1063176" cy="174663"/>
                </a:xfrm>
                <a:prstGeom prst="rect">
                  <a:avLst/>
                </a:prstGeom>
                <a:blipFill>
                  <a:blip r:embed="rId21"/>
                  <a:stretch>
                    <a:fillRect l="-5952" r="-3571" b="-20000"/>
                  </a:stretch>
                </a:blipFill>
              </p:spPr>
              <p:txBody>
                <a:bodyPr/>
                <a:lstStyle/>
                <a:p>
                  <a:r>
                    <a:rPr lang="en-US">
                      <a:noFill/>
                    </a:rPr>
                    <a:t> </a:t>
                  </a:r>
                </a:p>
              </p:txBody>
            </p:sp>
          </mc:Fallback>
        </mc:AlternateContent>
      </p:grpSp>
      <p:sp>
        <p:nvSpPr>
          <p:cNvPr id="25" name="TextBox 24">
            <a:extLst>
              <a:ext uri="{FF2B5EF4-FFF2-40B4-BE49-F238E27FC236}">
                <a16:creationId xmlns:a16="http://schemas.microsoft.com/office/drawing/2014/main" id="{78352101-5D37-6042-A187-EA3AFF775D72}"/>
              </a:ext>
            </a:extLst>
          </p:cNvPr>
          <p:cNvSpPr txBox="1"/>
          <p:nvPr/>
        </p:nvSpPr>
        <p:spPr>
          <a:xfrm>
            <a:off x="1700318" y="-13954"/>
            <a:ext cx="1725433" cy="553998"/>
          </a:xfrm>
          <a:prstGeom prst="rect">
            <a:avLst/>
          </a:prstGeom>
          <a:noFill/>
        </p:spPr>
        <p:txBody>
          <a:bodyPr wrap="square" rtlCol="0">
            <a:spAutoFit/>
          </a:bodyPr>
          <a:lstStyle/>
          <a:p>
            <a:r>
              <a:rPr lang="en-US" sz="1000" b="1" u="sng" dirty="0"/>
              <a:t>Aseptic Processing </a:t>
            </a:r>
            <a:r>
              <a:rPr lang="en-US" sz="1000" dirty="0"/>
              <a:t>can be achieved through sending a fluid through a tube</a:t>
            </a:r>
            <a:r>
              <a:rPr lang="en-US" sz="800" dirty="0"/>
              <a:t>. </a:t>
            </a:r>
          </a:p>
        </p:txBody>
      </p:sp>
      <p:sp>
        <p:nvSpPr>
          <p:cNvPr id="26" name="TextBox 25">
            <a:extLst>
              <a:ext uri="{FF2B5EF4-FFF2-40B4-BE49-F238E27FC236}">
                <a16:creationId xmlns:a16="http://schemas.microsoft.com/office/drawing/2014/main" id="{3BD71EBC-F99F-EA41-A97F-5EC537D7A953}"/>
              </a:ext>
            </a:extLst>
          </p:cNvPr>
          <p:cNvSpPr txBox="1"/>
          <p:nvPr/>
        </p:nvSpPr>
        <p:spPr>
          <a:xfrm>
            <a:off x="1676134" y="477629"/>
            <a:ext cx="1725433" cy="215444"/>
          </a:xfrm>
          <a:prstGeom prst="rect">
            <a:avLst/>
          </a:prstGeom>
          <a:noFill/>
        </p:spPr>
        <p:txBody>
          <a:bodyPr wrap="square" rtlCol="0">
            <a:spAutoFit/>
          </a:bodyPr>
          <a:lstStyle/>
          <a:p>
            <a:r>
              <a:rPr lang="en-US" sz="800" i="1" dirty="0"/>
              <a:t>Residence Time</a:t>
            </a:r>
          </a:p>
        </p:txBody>
      </p:sp>
      <mc:AlternateContent xmlns:mc="http://schemas.openxmlformats.org/markup-compatibility/2006">
        <mc:Choice xmlns:a14="http://schemas.microsoft.com/office/drawing/2010/main" Requires="a14">
          <p:sp>
            <p:nvSpPr>
              <p:cNvPr id="27" name="Rectangle 26">
                <a:extLst>
                  <a:ext uri="{FF2B5EF4-FFF2-40B4-BE49-F238E27FC236}">
                    <a16:creationId xmlns:a16="http://schemas.microsoft.com/office/drawing/2014/main" id="{9EA86560-9920-C54B-B38C-6AF08437A513}"/>
                  </a:ext>
                </a:extLst>
              </p:cNvPr>
              <p:cNvSpPr/>
              <p:nvPr/>
            </p:nvSpPr>
            <p:spPr>
              <a:xfrm>
                <a:off x="1695367" y="637233"/>
                <a:ext cx="742254" cy="352341"/>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en-US" sz="800" b="0" i="1" smtClean="0">
                              <a:latin typeface="Cambria Math" panose="02040503050406030204" pitchFamily="18" charset="0"/>
                            </a:rPr>
                          </m:ctrlPr>
                        </m:fPr>
                        <m:num>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𝑁</m:t>
                              </m:r>
                            </m:e>
                            <m:sub>
                              <m:r>
                                <a:rPr lang="en-US" sz="800" b="0" i="1" smtClean="0">
                                  <a:latin typeface="Cambria Math" panose="02040503050406030204" pitchFamily="18" charset="0"/>
                                </a:rPr>
                                <m:t>0</m:t>
                              </m:r>
                            </m:sub>
                          </m:sSub>
                        </m:num>
                        <m:den>
                          <m:r>
                            <a:rPr lang="en-US" sz="800" b="0" i="1" smtClean="0">
                              <a:latin typeface="Cambria Math" panose="02040503050406030204" pitchFamily="18" charset="0"/>
                            </a:rPr>
                            <m:t>𝑁</m:t>
                          </m:r>
                        </m:den>
                      </m:f>
                      <m:r>
                        <a:rPr lang="en-US" sz="800" b="0" i="1" smtClean="0">
                          <a:latin typeface="Cambria Math" panose="02040503050406030204" pitchFamily="18" charset="0"/>
                        </a:rPr>
                        <m:t>=</m:t>
                      </m:r>
                      <m:r>
                        <a:rPr lang="en-US" sz="800" b="0" i="0" smtClean="0">
                          <a:latin typeface="Cambria Math" panose="02040503050406030204" pitchFamily="18" charset="0"/>
                        </a:rPr>
                        <m:t> </m:t>
                      </m:r>
                      <m:sSup>
                        <m:sSupPr>
                          <m:ctrlPr>
                            <a:rPr lang="en-US" sz="800" b="0" i="1" smtClean="0">
                              <a:latin typeface="Cambria Math" panose="02040503050406030204" pitchFamily="18" charset="0"/>
                            </a:rPr>
                          </m:ctrlPr>
                        </m:sSupPr>
                        <m:e>
                          <m:r>
                            <a:rPr lang="en-US" sz="800" b="0" i="1" smtClean="0">
                              <a:latin typeface="Cambria Math" panose="02040503050406030204" pitchFamily="18" charset="0"/>
                            </a:rPr>
                            <m:t>10</m:t>
                          </m:r>
                        </m:e>
                        <m:sup>
                          <m:f>
                            <m:fPr>
                              <m:ctrlPr>
                                <a:rPr lang="en-US" sz="800" b="0" i="1" smtClean="0">
                                  <a:latin typeface="Cambria Math" panose="02040503050406030204" pitchFamily="18" charset="0"/>
                                </a:rPr>
                              </m:ctrlPr>
                            </m:fPr>
                            <m:num>
                              <m:r>
                                <a:rPr lang="en-US" sz="800" b="0" i="1" smtClean="0">
                                  <a:latin typeface="Cambria Math" panose="02040503050406030204" pitchFamily="18" charset="0"/>
                                </a:rPr>
                                <m:t>−</m:t>
                              </m:r>
                              <m:r>
                                <a:rPr lang="en-US" sz="800" b="0" i="1" smtClean="0">
                                  <a:latin typeface="Cambria Math" panose="02040503050406030204" pitchFamily="18" charset="0"/>
                                  <a:ea typeface="Cambria Math" panose="02040503050406030204" pitchFamily="18" charset="0"/>
                                </a:rPr>
                                <m:t>𝜃</m:t>
                              </m:r>
                            </m:num>
                            <m:den>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𝐷</m:t>
                                  </m:r>
                                </m:e>
                                <m:sub>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𝑇</m:t>
                                      </m:r>
                                    </m:e>
                                    <m:sub>
                                      <m:r>
                                        <a:rPr lang="en-US" sz="800" b="0" i="1" smtClean="0">
                                          <a:latin typeface="Cambria Math" panose="02040503050406030204" pitchFamily="18" charset="0"/>
                                        </a:rPr>
                                        <m:t>0</m:t>
                                      </m:r>
                                    </m:sub>
                                  </m:sSub>
                                </m:sub>
                              </m:sSub>
                            </m:den>
                          </m:f>
                        </m:sup>
                      </m:sSup>
                    </m:oMath>
                  </m:oMathPara>
                </a14:m>
                <a:endParaRPr lang="en-US" sz="800" dirty="0"/>
              </a:p>
            </p:txBody>
          </p:sp>
        </mc:Choice>
        <mc:Fallback>
          <p:sp>
            <p:nvSpPr>
              <p:cNvPr id="27" name="Rectangle 26">
                <a:extLst>
                  <a:ext uri="{FF2B5EF4-FFF2-40B4-BE49-F238E27FC236}">
                    <a16:creationId xmlns:a16="http://schemas.microsoft.com/office/drawing/2014/main" id="{9EA86560-9920-C54B-B38C-6AF08437A513}"/>
                  </a:ext>
                </a:extLst>
              </p:cNvPr>
              <p:cNvSpPr>
                <a:spLocks noRot="1" noChangeAspect="1" noMove="1" noResize="1" noEditPoints="1" noAdjustHandles="1" noChangeArrowheads="1" noChangeShapeType="1" noTextEdit="1"/>
              </p:cNvSpPr>
              <p:nvPr/>
            </p:nvSpPr>
            <p:spPr>
              <a:xfrm>
                <a:off x="1695367" y="637233"/>
                <a:ext cx="742254" cy="352341"/>
              </a:xfrm>
              <a:prstGeom prst="rect">
                <a:avLst/>
              </a:prstGeom>
              <a:blipFill>
                <a:blip r:embed="rId22"/>
                <a:stretch>
                  <a:fillRect/>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BE78D54F-EEFB-3E47-A489-CD876250A15D}"/>
              </a:ext>
            </a:extLst>
          </p:cNvPr>
          <p:cNvSpPr/>
          <p:nvPr/>
        </p:nvSpPr>
        <p:spPr>
          <a:xfrm>
            <a:off x="1686939" y="946042"/>
            <a:ext cx="2332222" cy="954107"/>
          </a:xfrm>
          <a:prstGeom prst="rect">
            <a:avLst/>
          </a:prstGeom>
        </p:spPr>
        <p:txBody>
          <a:bodyPr wrap="square">
            <a:spAutoFit/>
          </a:bodyPr>
          <a:lstStyle/>
          <a:p>
            <a:r>
              <a:rPr lang="en-US" sz="800" dirty="0"/>
              <a:t>It is tempting to use the average residence time in the above equation to calculate the lethality. It is to be noted that this is incorrect. FDA requires calculation of lethality based on the fastest moving fluid. Since the velocity of the fluid is maximum at the center of the tube, one has to calculate lethality for the fluid at the center of the tube.</a:t>
            </a:r>
          </a:p>
        </p:txBody>
      </p:sp>
      <mc:AlternateContent xmlns:mc="http://schemas.openxmlformats.org/markup-compatibility/2006">
        <mc:Choice xmlns:a14="http://schemas.microsoft.com/office/drawing/2010/main" Requires="a14">
          <p:sp>
            <p:nvSpPr>
              <p:cNvPr id="29" name="Rectangle 28">
                <a:extLst>
                  <a:ext uri="{FF2B5EF4-FFF2-40B4-BE49-F238E27FC236}">
                    <a16:creationId xmlns:a16="http://schemas.microsoft.com/office/drawing/2014/main" id="{7699882F-812C-E741-BE29-D39840F44156}"/>
                  </a:ext>
                </a:extLst>
              </p:cNvPr>
              <p:cNvSpPr/>
              <p:nvPr/>
            </p:nvSpPr>
            <p:spPr>
              <a:xfrm>
                <a:off x="1686939" y="1816294"/>
                <a:ext cx="889731" cy="3436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800" i="1" smtClean="0">
                          <a:latin typeface="Cambria Math" panose="02040503050406030204" pitchFamily="18" charset="0"/>
                          <a:ea typeface="Cambria Math" panose="02040503050406030204" pitchFamily="18" charset="0"/>
                        </a:rPr>
                        <m:t>𝜃</m:t>
                      </m:r>
                      <m:r>
                        <a:rPr lang="en-US" sz="800" b="0" i="1" smtClean="0">
                          <a:latin typeface="Cambria Math" panose="02040503050406030204" pitchFamily="18" charset="0"/>
                          <a:ea typeface="Cambria Math" panose="02040503050406030204" pitchFamily="18" charset="0"/>
                        </a:rPr>
                        <m:t>= </m:t>
                      </m:r>
                      <m:f>
                        <m:fPr>
                          <m:ctrlPr>
                            <a:rPr lang="en-US" sz="800" b="0" i="1" smtClean="0">
                              <a:latin typeface="Cambria Math" panose="02040503050406030204" pitchFamily="18" charset="0"/>
                              <a:ea typeface="Cambria Math" panose="02040503050406030204" pitchFamily="18" charset="0"/>
                            </a:rPr>
                          </m:ctrlPr>
                        </m:fPr>
                        <m:num>
                          <m:r>
                            <a:rPr lang="en-US" sz="800" b="0" i="1" smtClean="0">
                              <a:latin typeface="Cambria Math" panose="02040503050406030204" pitchFamily="18" charset="0"/>
                              <a:ea typeface="Cambria Math" panose="02040503050406030204" pitchFamily="18" charset="0"/>
                            </a:rPr>
                            <m:t>𝐿</m:t>
                          </m:r>
                        </m:num>
                        <m:den>
                          <m:sSub>
                            <m:sSubPr>
                              <m:ctrlPr>
                                <a:rPr lang="en-US" sz="800" b="0" i="1" smtClean="0">
                                  <a:latin typeface="Cambria Math" panose="02040503050406030204" pitchFamily="18" charset="0"/>
                                  <a:ea typeface="Cambria Math" panose="02040503050406030204" pitchFamily="18" charset="0"/>
                                </a:rPr>
                              </m:ctrlPr>
                            </m:sSubPr>
                            <m:e>
                              <m:r>
                                <a:rPr lang="en-US" sz="800" b="0" i="1" smtClean="0">
                                  <a:latin typeface="Cambria Math" panose="02040503050406030204" pitchFamily="18" charset="0"/>
                                  <a:ea typeface="Cambria Math" panose="02040503050406030204" pitchFamily="18" charset="0"/>
                                </a:rPr>
                                <m:t>𝑉</m:t>
                              </m:r>
                            </m:e>
                            <m:sub>
                              <m:r>
                                <a:rPr lang="en-US" sz="800" b="0" i="1" smtClean="0">
                                  <a:latin typeface="Cambria Math" panose="02040503050406030204" pitchFamily="18" charset="0"/>
                                  <a:ea typeface="Cambria Math" panose="02040503050406030204" pitchFamily="18" charset="0"/>
                                </a:rPr>
                                <m:t>𝑚𝑎𝑥</m:t>
                              </m:r>
                            </m:sub>
                          </m:sSub>
                        </m:den>
                      </m:f>
                      <m:r>
                        <a:rPr lang="en-US" sz="800" b="0" i="1" smtClean="0">
                          <a:latin typeface="Cambria Math" panose="02040503050406030204" pitchFamily="18" charset="0"/>
                          <a:ea typeface="Cambria Math" panose="02040503050406030204" pitchFamily="18" charset="0"/>
                        </a:rPr>
                        <m:t>=</m:t>
                      </m:r>
                      <m:f>
                        <m:fPr>
                          <m:ctrlPr>
                            <a:rPr lang="en-US" sz="800" b="0" i="1" smtClean="0">
                              <a:latin typeface="Cambria Math" panose="02040503050406030204" pitchFamily="18" charset="0"/>
                              <a:ea typeface="Cambria Math" panose="02040503050406030204" pitchFamily="18" charset="0"/>
                            </a:rPr>
                          </m:ctrlPr>
                        </m:fPr>
                        <m:num>
                          <m:r>
                            <a:rPr lang="en-US" sz="800" b="0" i="1" smtClean="0">
                              <a:latin typeface="Cambria Math" panose="02040503050406030204" pitchFamily="18" charset="0"/>
                              <a:ea typeface="Cambria Math" panose="02040503050406030204" pitchFamily="18" charset="0"/>
                            </a:rPr>
                            <m:t>𝐿</m:t>
                          </m:r>
                        </m:num>
                        <m:den>
                          <m:r>
                            <a:rPr lang="en-US" sz="800" b="0" i="1" smtClean="0">
                              <a:latin typeface="Cambria Math" panose="02040503050406030204" pitchFamily="18" charset="0"/>
                              <a:ea typeface="Cambria Math" panose="02040503050406030204" pitchFamily="18" charset="0"/>
                            </a:rPr>
                            <m:t>2</m:t>
                          </m:r>
                          <m:acc>
                            <m:accPr>
                              <m:chr m:val="̅"/>
                              <m:ctrlPr>
                                <a:rPr lang="en-US" sz="800" b="0" i="1" smtClean="0">
                                  <a:latin typeface="Cambria Math" panose="02040503050406030204" pitchFamily="18" charset="0"/>
                                  <a:ea typeface="Cambria Math" panose="02040503050406030204" pitchFamily="18" charset="0"/>
                                </a:rPr>
                              </m:ctrlPr>
                            </m:accPr>
                            <m:e>
                              <m:r>
                                <a:rPr lang="en-US" sz="800" b="0" i="1" smtClean="0">
                                  <a:latin typeface="Cambria Math" panose="02040503050406030204" pitchFamily="18" charset="0"/>
                                  <a:ea typeface="Cambria Math" panose="02040503050406030204" pitchFamily="18" charset="0"/>
                                </a:rPr>
                                <m:t>𝑉</m:t>
                              </m:r>
                            </m:e>
                          </m:acc>
                        </m:den>
                      </m:f>
                    </m:oMath>
                  </m:oMathPara>
                </a14:m>
                <a:endParaRPr lang="en-US" sz="800" dirty="0"/>
              </a:p>
            </p:txBody>
          </p:sp>
        </mc:Choice>
        <mc:Fallback>
          <p:sp>
            <p:nvSpPr>
              <p:cNvPr id="29" name="Rectangle 28">
                <a:extLst>
                  <a:ext uri="{FF2B5EF4-FFF2-40B4-BE49-F238E27FC236}">
                    <a16:creationId xmlns:a16="http://schemas.microsoft.com/office/drawing/2014/main" id="{7699882F-812C-E741-BE29-D39840F44156}"/>
                  </a:ext>
                </a:extLst>
              </p:cNvPr>
              <p:cNvSpPr>
                <a:spLocks noRot="1" noChangeAspect="1" noMove="1" noResize="1" noEditPoints="1" noAdjustHandles="1" noChangeArrowheads="1" noChangeShapeType="1" noTextEdit="1"/>
              </p:cNvSpPr>
              <p:nvPr/>
            </p:nvSpPr>
            <p:spPr>
              <a:xfrm>
                <a:off x="1686939" y="1816294"/>
                <a:ext cx="889731" cy="343620"/>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Rectangle 29">
                <a:extLst>
                  <a:ext uri="{FF2B5EF4-FFF2-40B4-BE49-F238E27FC236}">
                    <a16:creationId xmlns:a16="http://schemas.microsoft.com/office/drawing/2014/main" id="{7E0457BD-0F38-3F4E-ADBC-F9E9DBED3048}"/>
                  </a:ext>
                </a:extLst>
              </p:cNvPr>
              <p:cNvSpPr/>
              <p:nvPr/>
            </p:nvSpPr>
            <p:spPr>
              <a:xfrm>
                <a:off x="2636901" y="1787971"/>
                <a:ext cx="939936" cy="34663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m:t>
                      </m:r>
                      <m:f>
                        <m:fPr>
                          <m:ctrlPr>
                            <a:rPr lang="en-US" sz="800" b="0" i="1" smtClean="0">
                              <a:latin typeface="Cambria Math" panose="02040503050406030204" pitchFamily="18" charset="0"/>
                            </a:rPr>
                          </m:ctrlPr>
                        </m:fPr>
                        <m:num>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𝑁</m:t>
                              </m:r>
                            </m:e>
                            <m:sub>
                              <m:r>
                                <a:rPr lang="en-US" sz="800" b="0" i="1" smtClean="0">
                                  <a:latin typeface="Cambria Math" panose="02040503050406030204" pitchFamily="18" charset="0"/>
                                </a:rPr>
                                <m:t>0</m:t>
                              </m:r>
                            </m:sub>
                          </m:sSub>
                        </m:num>
                        <m:den>
                          <m:r>
                            <a:rPr lang="en-US" sz="800" b="0" i="1" smtClean="0">
                              <a:latin typeface="Cambria Math" panose="02040503050406030204" pitchFamily="18" charset="0"/>
                            </a:rPr>
                            <m:t>𝑁</m:t>
                          </m:r>
                        </m:den>
                      </m:f>
                      <m:r>
                        <a:rPr lang="en-US" sz="800" b="0" i="1" smtClean="0">
                          <a:latin typeface="Cambria Math" panose="02040503050406030204" pitchFamily="18" charset="0"/>
                        </a:rPr>
                        <m:t>=</m:t>
                      </m:r>
                      <m:r>
                        <a:rPr lang="en-US" sz="800" b="0" i="0" smtClean="0">
                          <a:latin typeface="Cambria Math" panose="02040503050406030204" pitchFamily="18" charset="0"/>
                        </a:rPr>
                        <m:t> </m:t>
                      </m:r>
                      <m:sSup>
                        <m:sSupPr>
                          <m:ctrlPr>
                            <a:rPr lang="en-US" sz="800" b="0" i="1" smtClean="0">
                              <a:latin typeface="Cambria Math" panose="02040503050406030204" pitchFamily="18" charset="0"/>
                            </a:rPr>
                          </m:ctrlPr>
                        </m:sSupPr>
                        <m:e>
                          <m:r>
                            <a:rPr lang="en-US" sz="800" b="0" i="1" smtClean="0">
                              <a:latin typeface="Cambria Math" panose="02040503050406030204" pitchFamily="18" charset="0"/>
                            </a:rPr>
                            <m:t>10</m:t>
                          </m:r>
                        </m:e>
                        <m:sup>
                          <m:f>
                            <m:fPr>
                              <m:ctrlPr>
                                <a:rPr lang="en-US" sz="800" b="0" i="1" smtClean="0">
                                  <a:latin typeface="Cambria Math" panose="02040503050406030204" pitchFamily="18" charset="0"/>
                                </a:rPr>
                              </m:ctrlPr>
                            </m:fPr>
                            <m:num>
                              <m:r>
                                <a:rPr lang="en-US" sz="800" b="0" i="1" smtClean="0">
                                  <a:latin typeface="Cambria Math" panose="02040503050406030204" pitchFamily="18" charset="0"/>
                                </a:rPr>
                                <m:t>−1</m:t>
                              </m:r>
                            </m:num>
                            <m:den>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𝐷</m:t>
                                  </m:r>
                                </m:e>
                                <m:sub>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𝑇</m:t>
                                      </m:r>
                                    </m:e>
                                    <m:sub>
                                      <m:r>
                                        <a:rPr lang="en-US" sz="800" b="0" i="1" smtClean="0">
                                          <a:latin typeface="Cambria Math" panose="02040503050406030204" pitchFamily="18" charset="0"/>
                                        </a:rPr>
                                        <m:t>0</m:t>
                                      </m:r>
                                    </m:sub>
                                  </m:sSub>
                                </m:sub>
                              </m:sSub>
                            </m:den>
                          </m:f>
                          <m:f>
                            <m:fPr>
                              <m:ctrlPr>
                                <a:rPr lang="en-US" sz="800" b="0" i="1" smtClean="0">
                                  <a:latin typeface="Cambria Math" panose="02040503050406030204" pitchFamily="18" charset="0"/>
                                  <a:ea typeface="Cambria Math" panose="02040503050406030204" pitchFamily="18" charset="0"/>
                                </a:rPr>
                              </m:ctrlPr>
                            </m:fPr>
                            <m:num>
                              <m:r>
                                <a:rPr lang="en-US" sz="800" b="0" i="1" smtClean="0">
                                  <a:latin typeface="Cambria Math" panose="02040503050406030204" pitchFamily="18" charset="0"/>
                                  <a:ea typeface="Cambria Math" panose="02040503050406030204" pitchFamily="18" charset="0"/>
                                </a:rPr>
                                <m:t>𝐿</m:t>
                              </m:r>
                            </m:num>
                            <m:den>
                              <m:r>
                                <a:rPr lang="en-US" sz="800" b="0" i="1" smtClean="0">
                                  <a:latin typeface="Cambria Math" panose="02040503050406030204" pitchFamily="18" charset="0"/>
                                  <a:ea typeface="Cambria Math" panose="02040503050406030204" pitchFamily="18" charset="0"/>
                                </a:rPr>
                                <m:t>2</m:t>
                              </m:r>
                              <m:acc>
                                <m:accPr>
                                  <m:chr m:val="̅"/>
                                  <m:ctrlPr>
                                    <a:rPr lang="en-US" sz="800" b="0" i="1" smtClean="0">
                                      <a:latin typeface="Cambria Math" panose="02040503050406030204" pitchFamily="18" charset="0"/>
                                      <a:ea typeface="Cambria Math" panose="02040503050406030204" pitchFamily="18" charset="0"/>
                                    </a:rPr>
                                  </m:ctrlPr>
                                </m:accPr>
                                <m:e>
                                  <m:r>
                                    <a:rPr lang="en-US" sz="800" b="0" i="1" smtClean="0">
                                      <a:latin typeface="Cambria Math" panose="02040503050406030204" pitchFamily="18" charset="0"/>
                                      <a:ea typeface="Cambria Math" panose="02040503050406030204" pitchFamily="18" charset="0"/>
                                    </a:rPr>
                                    <m:t>𝑉</m:t>
                                  </m:r>
                                </m:e>
                              </m:acc>
                            </m:den>
                          </m:f>
                        </m:sup>
                      </m:sSup>
                    </m:oMath>
                  </m:oMathPara>
                </a14:m>
                <a:endParaRPr lang="en-US" sz="800" dirty="0"/>
              </a:p>
            </p:txBody>
          </p:sp>
        </mc:Choice>
        <mc:Fallback>
          <p:sp>
            <p:nvSpPr>
              <p:cNvPr id="30" name="Rectangle 29">
                <a:extLst>
                  <a:ext uri="{FF2B5EF4-FFF2-40B4-BE49-F238E27FC236}">
                    <a16:creationId xmlns:a16="http://schemas.microsoft.com/office/drawing/2014/main" id="{7E0457BD-0F38-3F4E-ADBC-F9E9DBED3048}"/>
                  </a:ext>
                </a:extLst>
              </p:cNvPr>
              <p:cNvSpPr>
                <a:spLocks noRot="1" noChangeAspect="1" noMove="1" noResize="1" noEditPoints="1" noAdjustHandles="1" noChangeArrowheads="1" noChangeShapeType="1" noTextEdit="1"/>
              </p:cNvSpPr>
              <p:nvPr/>
            </p:nvSpPr>
            <p:spPr>
              <a:xfrm>
                <a:off x="2636901" y="1787971"/>
                <a:ext cx="939936" cy="346633"/>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Rectangle 30">
                <a:extLst>
                  <a:ext uri="{FF2B5EF4-FFF2-40B4-BE49-F238E27FC236}">
                    <a16:creationId xmlns:a16="http://schemas.microsoft.com/office/drawing/2014/main" id="{41A8D4F0-CE8B-0844-859F-50482909FC31}"/>
                  </a:ext>
                </a:extLst>
              </p:cNvPr>
              <p:cNvSpPr/>
              <p:nvPr/>
            </p:nvSpPr>
            <p:spPr>
              <a:xfrm>
                <a:off x="1642522" y="2122989"/>
                <a:ext cx="1045158" cy="29379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𝐷</m:t>
                          </m:r>
                        </m:e>
                        <m:sub>
                          <m:r>
                            <a:rPr lang="en-US" sz="800" b="0" i="1" smtClean="0">
                              <a:latin typeface="Cambria Math" panose="02040503050406030204" pitchFamily="18" charset="0"/>
                            </a:rPr>
                            <m:t>𝑇</m:t>
                          </m:r>
                        </m:sub>
                      </m:sSub>
                      <m:r>
                        <a:rPr lang="en-US" sz="800" b="0" i="1" smtClean="0">
                          <a:latin typeface="Cambria Math" panose="02040503050406030204" pitchFamily="18" charset="0"/>
                        </a:rPr>
                        <m:t>= </m:t>
                      </m:r>
                      <m:sSup>
                        <m:sSupPr>
                          <m:ctrlPr>
                            <a:rPr lang="en-US" sz="800" b="0" i="1" smtClean="0">
                              <a:latin typeface="Cambria Math" panose="02040503050406030204" pitchFamily="18" charset="0"/>
                            </a:rPr>
                          </m:ctrlPr>
                        </m:sSupPr>
                        <m:e>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𝐷</m:t>
                              </m:r>
                            </m:e>
                            <m:sub>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𝑇</m:t>
                                  </m:r>
                                </m:e>
                                <m:sub>
                                  <m:r>
                                    <a:rPr lang="en-US" sz="800" b="0" i="1" smtClean="0">
                                      <a:latin typeface="Cambria Math" panose="02040503050406030204" pitchFamily="18" charset="0"/>
                                    </a:rPr>
                                    <m:t>0</m:t>
                                  </m:r>
                                </m:sub>
                              </m:sSub>
                            </m:sub>
                          </m:sSub>
                          <m:r>
                            <a:rPr lang="en-US" sz="800" b="0" i="1" smtClean="0">
                              <a:latin typeface="Cambria Math" panose="02040503050406030204" pitchFamily="18" charset="0"/>
                            </a:rPr>
                            <m:t>10</m:t>
                          </m:r>
                        </m:e>
                        <m:sup>
                          <m:f>
                            <m:fPr>
                              <m:ctrlPr>
                                <a:rPr lang="en-US" sz="800" b="0" i="1" smtClean="0">
                                  <a:latin typeface="Cambria Math" panose="02040503050406030204" pitchFamily="18" charset="0"/>
                                </a:rPr>
                              </m:ctrlPr>
                            </m:fPr>
                            <m:num>
                              <m:r>
                                <a:rPr lang="en-US" sz="800" b="0" i="1" smtClean="0">
                                  <a:latin typeface="Cambria Math" panose="02040503050406030204" pitchFamily="18" charset="0"/>
                                </a:rPr>
                                <m:t>−</m:t>
                              </m:r>
                              <m:d>
                                <m:dPr>
                                  <m:ctrlPr>
                                    <a:rPr lang="en-US" sz="800" b="0" i="1" smtClean="0">
                                      <a:latin typeface="Cambria Math" panose="02040503050406030204" pitchFamily="18" charset="0"/>
                                    </a:rPr>
                                  </m:ctrlPr>
                                </m:dPr>
                                <m:e>
                                  <m:r>
                                    <a:rPr lang="en-US" sz="800" b="0" i="1" smtClean="0">
                                      <a:latin typeface="Cambria Math" panose="02040503050406030204" pitchFamily="18" charset="0"/>
                                    </a:rPr>
                                    <m:t>𝑇</m:t>
                                  </m:r>
                                  <m:r>
                                    <a:rPr lang="en-US" sz="800" b="0" i="1" smtClean="0">
                                      <a:latin typeface="Cambria Math" panose="02040503050406030204" pitchFamily="18" charset="0"/>
                                    </a:rPr>
                                    <m:t>−</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𝑇</m:t>
                                      </m:r>
                                    </m:e>
                                    <m:sub>
                                      <m:r>
                                        <a:rPr lang="en-US" sz="800" b="0" i="1" smtClean="0">
                                          <a:latin typeface="Cambria Math" panose="02040503050406030204" pitchFamily="18" charset="0"/>
                                        </a:rPr>
                                        <m:t>0</m:t>
                                      </m:r>
                                    </m:sub>
                                  </m:sSub>
                                </m:e>
                              </m:d>
                            </m:num>
                            <m:den>
                              <m:r>
                                <a:rPr lang="en-US" sz="800" b="0" i="1" smtClean="0">
                                  <a:latin typeface="Cambria Math" panose="02040503050406030204" pitchFamily="18" charset="0"/>
                                </a:rPr>
                                <m:t>𝑧</m:t>
                              </m:r>
                            </m:den>
                          </m:f>
                        </m:sup>
                      </m:sSup>
                    </m:oMath>
                  </m:oMathPara>
                </a14:m>
                <a:endParaRPr lang="en-US" sz="800" dirty="0"/>
              </a:p>
            </p:txBody>
          </p:sp>
        </mc:Choice>
        <mc:Fallback>
          <p:sp>
            <p:nvSpPr>
              <p:cNvPr id="31" name="Rectangle 30">
                <a:extLst>
                  <a:ext uri="{FF2B5EF4-FFF2-40B4-BE49-F238E27FC236}">
                    <a16:creationId xmlns:a16="http://schemas.microsoft.com/office/drawing/2014/main" id="{41A8D4F0-CE8B-0844-859F-50482909FC31}"/>
                  </a:ext>
                </a:extLst>
              </p:cNvPr>
              <p:cNvSpPr>
                <a:spLocks noRot="1" noChangeAspect="1" noMove="1" noResize="1" noEditPoints="1" noAdjustHandles="1" noChangeArrowheads="1" noChangeShapeType="1" noTextEdit="1"/>
              </p:cNvSpPr>
              <p:nvPr/>
            </p:nvSpPr>
            <p:spPr>
              <a:xfrm>
                <a:off x="1642522" y="2122989"/>
                <a:ext cx="1045158" cy="293798"/>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Rectangle 31">
                <a:extLst>
                  <a:ext uri="{FF2B5EF4-FFF2-40B4-BE49-F238E27FC236}">
                    <a16:creationId xmlns:a16="http://schemas.microsoft.com/office/drawing/2014/main" id="{777CEC90-1E8F-CC4E-945D-226A8674DFD1}"/>
                  </a:ext>
                </a:extLst>
              </p:cNvPr>
              <p:cNvSpPr/>
              <p:nvPr/>
            </p:nvSpPr>
            <p:spPr>
              <a:xfrm>
                <a:off x="1629739" y="2399067"/>
                <a:ext cx="1728999" cy="39767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unc>
                        <m:funcPr>
                          <m:ctrlPr>
                            <a:rPr lang="en-US" sz="800" b="0" i="1" smtClean="0">
                              <a:latin typeface="Cambria Math" panose="02040503050406030204" pitchFamily="18" charset="0"/>
                            </a:rPr>
                          </m:ctrlPr>
                        </m:funcPr>
                        <m:fName>
                          <m:r>
                            <m:rPr>
                              <m:sty m:val="p"/>
                            </m:rPr>
                            <a:rPr lang="en-US" sz="800" b="0" i="0" smtClean="0">
                              <a:latin typeface="Cambria Math" panose="02040503050406030204" pitchFamily="18" charset="0"/>
                            </a:rPr>
                            <m:t>log</m:t>
                          </m:r>
                        </m:fName>
                        <m:e>
                          <m:d>
                            <m:dPr>
                              <m:ctrlPr>
                                <a:rPr lang="en-US" sz="800" b="0" i="1" smtClean="0">
                                  <a:latin typeface="Cambria Math" panose="02040503050406030204" pitchFamily="18" charset="0"/>
                                </a:rPr>
                              </m:ctrlPr>
                            </m:dPr>
                            <m:e>
                              <m:f>
                                <m:fPr>
                                  <m:ctrlPr>
                                    <a:rPr lang="en-US" sz="800" b="0" i="1" smtClean="0">
                                      <a:latin typeface="Cambria Math" panose="02040503050406030204" pitchFamily="18" charset="0"/>
                                    </a:rPr>
                                  </m:ctrlPr>
                                </m:fPr>
                                <m:num>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𝑁</m:t>
                                      </m:r>
                                    </m:e>
                                    <m:sub>
                                      <m:r>
                                        <a:rPr lang="en-US" sz="800" b="0" i="1" smtClean="0">
                                          <a:latin typeface="Cambria Math" panose="02040503050406030204" pitchFamily="18" charset="0"/>
                                        </a:rPr>
                                        <m:t>0</m:t>
                                      </m:r>
                                    </m:sub>
                                  </m:sSub>
                                </m:num>
                                <m:den>
                                  <m:r>
                                    <a:rPr lang="en-US" sz="800" b="0" i="1" smtClean="0">
                                      <a:latin typeface="Cambria Math" panose="02040503050406030204" pitchFamily="18" charset="0"/>
                                    </a:rPr>
                                    <m:t>𝑁</m:t>
                                  </m:r>
                                </m:den>
                              </m:f>
                            </m:e>
                          </m:d>
                        </m:e>
                      </m:func>
                      <m:r>
                        <a:rPr lang="en-US" sz="800" b="0" i="1" smtClean="0">
                          <a:latin typeface="Cambria Math" panose="02040503050406030204" pitchFamily="18" charset="0"/>
                        </a:rPr>
                        <m:t>=</m:t>
                      </m:r>
                      <m:r>
                        <a:rPr lang="en-US" sz="800" b="0" i="1" smtClean="0">
                          <a:latin typeface="Cambria Math" panose="02040503050406030204" pitchFamily="18" charset="0"/>
                        </a:rPr>
                        <m:t>𝐹</m:t>
                      </m:r>
                      <m:r>
                        <a:rPr lang="en-US" sz="800" b="0" i="1" smtClean="0">
                          <a:latin typeface="Cambria Math" panose="02040503050406030204" pitchFamily="18" charset="0"/>
                        </a:rPr>
                        <m:t>=</m:t>
                      </m:r>
                      <m:r>
                        <a:rPr lang="en-US" sz="800" b="0" i="0" smtClean="0">
                          <a:latin typeface="Cambria Math" panose="02040503050406030204" pitchFamily="18" charset="0"/>
                        </a:rPr>
                        <m:t> </m:t>
                      </m:r>
                      <m:sSup>
                        <m:sSupPr>
                          <m:ctrlPr>
                            <a:rPr lang="en-US" sz="800" b="0" i="1" smtClean="0">
                              <a:latin typeface="Cambria Math" panose="02040503050406030204" pitchFamily="18" charset="0"/>
                            </a:rPr>
                          </m:ctrlPr>
                        </m:sSupPr>
                        <m:e>
                          <m:f>
                            <m:fPr>
                              <m:ctrlPr>
                                <a:rPr lang="en-US" sz="800" b="0" i="1" smtClean="0">
                                  <a:latin typeface="Cambria Math" panose="02040503050406030204" pitchFamily="18" charset="0"/>
                                </a:rPr>
                              </m:ctrlPr>
                            </m:fPr>
                            <m:num>
                              <m:r>
                                <a:rPr lang="en-US" sz="800" b="0" i="1" smtClean="0">
                                  <a:latin typeface="Cambria Math" panose="02040503050406030204" pitchFamily="18" charset="0"/>
                                </a:rPr>
                                <m:t>1</m:t>
                              </m:r>
                            </m:num>
                            <m:den>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𝐷</m:t>
                                  </m:r>
                                </m:e>
                                <m:sub>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𝑇</m:t>
                                      </m:r>
                                    </m:e>
                                    <m:sub>
                                      <m:r>
                                        <a:rPr lang="en-US" sz="800" b="0" i="1" smtClean="0">
                                          <a:latin typeface="Cambria Math" panose="02040503050406030204" pitchFamily="18" charset="0"/>
                                        </a:rPr>
                                        <m:t>0</m:t>
                                      </m:r>
                                    </m:sub>
                                  </m:sSub>
                                </m:sub>
                              </m:sSub>
                            </m:den>
                          </m:f>
                          <m:sSup>
                            <m:sSupPr>
                              <m:ctrlPr>
                                <a:rPr lang="en-US" sz="800" b="0" i="1" smtClean="0">
                                  <a:latin typeface="Cambria Math" panose="02040503050406030204" pitchFamily="18" charset="0"/>
                                </a:rPr>
                              </m:ctrlPr>
                            </m:sSupPr>
                            <m:e>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𝐷</m:t>
                                  </m:r>
                                </m:e>
                                <m:sub>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𝑇</m:t>
                                      </m:r>
                                    </m:e>
                                    <m:sub>
                                      <m:r>
                                        <a:rPr lang="en-US" sz="800" b="0" i="1" smtClean="0">
                                          <a:latin typeface="Cambria Math" panose="02040503050406030204" pitchFamily="18" charset="0"/>
                                        </a:rPr>
                                        <m:t>0</m:t>
                                      </m:r>
                                    </m:sub>
                                  </m:sSub>
                                </m:sub>
                              </m:sSub>
                              <m:r>
                                <a:rPr lang="en-US" sz="800" b="0" i="1" smtClean="0">
                                  <a:latin typeface="Cambria Math" panose="02040503050406030204" pitchFamily="18" charset="0"/>
                                </a:rPr>
                                <m:t>10</m:t>
                              </m:r>
                            </m:e>
                            <m:sup>
                              <m:f>
                                <m:fPr>
                                  <m:ctrlPr>
                                    <a:rPr lang="en-US" sz="800" b="0" i="1" smtClean="0">
                                      <a:latin typeface="Cambria Math" panose="02040503050406030204" pitchFamily="18" charset="0"/>
                                    </a:rPr>
                                  </m:ctrlPr>
                                </m:fPr>
                                <m:num>
                                  <m:d>
                                    <m:dPr>
                                      <m:ctrlPr>
                                        <a:rPr lang="en-US" sz="800" b="0" i="1" smtClean="0">
                                          <a:latin typeface="Cambria Math" panose="02040503050406030204" pitchFamily="18" charset="0"/>
                                        </a:rPr>
                                      </m:ctrlPr>
                                    </m:dPr>
                                    <m:e>
                                      <m:r>
                                        <a:rPr lang="en-US" sz="800" b="0" i="1" smtClean="0">
                                          <a:latin typeface="Cambria Math" panose="02040503050406030204" pitchFamily="18" charset="0"/>
                                        </a:rPr>
                                        <m:t>𝑇</m:t>
                                      </m:r>
                                      <m:r>
                                        <a:rPr lang="en-US" sz="800" b="0" i="1" smtClean="0">
                                          <a:latin typeface="Cambria Math" panose="02040503050406030204" pitchFamily="18" charset="0"/>
                                        </a:rPr>
                                        <m:t>−</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𝑇</m:t>
                                          </m:r>
                                        </m:e>
                                        <m:sub>
                                          <m:r>
                                            <a:rPr lang="en-US" sz="800" b="0" i="1" smtClean="0">
                                              <a:latin typeface="Cambria Math" panose="02040503050406030204" pitchFamily="18" charset="0"/>
                                            </a:rPr>
                                            <m:t>0</m:t>
                                          </m:r>
                                        </m:sub>
                                      </m:sSub>
                                    </m:e>
                                  </m:d>
                                </m:num>
                                <m:den>
                                  <m:r>
                                    <a:rPr lang="en-US" sz="800" b="0" i="1" smtClean="0">
                                      <a:latin typeface="Cambria Math" panose="02040503050406030204" pitchFamily="18" charset="0"/>
                                    </a:rPr>
                                    <m:t>𝑧</m:t>
                                  </m:r>
                                </m:den>
                              </m:f>
                            </m:sup>
                          </m:sSup>
                        </m:e>
                        <m:sup/>
                      </m:sSup>
                    </m:oMath>
                  </m:oMathPara>
                </a14:m>
                <a:endParaRPr lang="en-US" sz="800" dirty="0"/>
              </a:p>
            </p:txBody>
          </p:sp>
        </mc:Choice>
        <mc:Fallback>
          <p:sp>
            <p:nvSpPr>
              <p:cNvPr id="32" name="Rectangle 31">
                <a:extLst>
                  <a:ext uri="{FF2B5EF4-FFF2-40B4-BE49-F238E27FC236}">
                    <a16:creationId xmlns:a16="http://schemas.microsoft.com/office/drawing/2014/main" id="{777CEC90-1E8F-CC4E-945D-226A8674DFD1}"/>
                  </a:ext>
                </a:extLst>
              </p:cNvPr>
              <p:cNvSpPr>
                <a:spLocks noRot="1" noChangeAspect="1" noMove="1" noResize="1" noEditPoints="1" noAdjustHandles="1" noChangeArrowheads="1" noChangeShapeType="1" noTextEdit="1"/>
              </p:cNvSpPr>
              <p:nvPr/>
            </p:nvSpPr>
            <p:spPr>
              <a:xfrm>
                <a:off x="1629739" y="2399067"/>
                <a:ext cx="1728999" cy="397673"/>
              </a:xfrm>
              <a:prstGeom prst="rect">
                <a:avLst/>
              </a:prstGeom>
              <a:blipFill>
                <a:blip r:embed="rId26"/>
                <a:stretch>
                  <a:fillRect/>
                </a:stretch>
              </a:blipFill>
            </p:spPr>
            <p:txBody>
              <a:bodyPr/>
              <a:lstStyle/>
              <a:p>
                <a:r>
                  <a:rPr lang="en-US">
                    <a:noFill/>
                  </a:rPr>
                  <a:t> </a:t>
                </a:r>
              </a:p>
            </p:txBody>
          </p:sp>
        </mc:Fallback>
      </mc:AlternateContent>
      <p:sp>
        <p:nvSpPr>
          <p:cNvPr id="34" name="Rectangle 33">
            <a:extLst>
              <a:ext uri="{FF2B5EF4-FFF2-40B4-BE49-F238E27FC236}">
                <a16:creationId xmlns:a16="http://schemas.microsoft.com/office/drawing/2014/main" id="{EB93E537-2262-A74C-BE17-21469473CF54}"/>
              </a:ext>
            </a:extLst>
          </p:cNvPr>
          <p:cNvSpPr/>
          <p:nvPr/>
        </p:nvSpPr>
        <p:spPr>
          <a:xfrm>
            <a:off x="1642522" y="2741584"/>
            <a:ext cx="2332222" cy="215444"/>
          </a:xfrm>
          <a:prstGeom prst="rect">
            <a:avLst/>
          </a:prstGeom>
        </p:spPr>
        <p:txBody>
          <a:bodyPr wrap="square">
            <a:spAutoFit/>
          </a:bodyPr>
          <a:lstStyle/>
          <a:p>
            <a:r>
              <a:rPr lang="en-US" sz="800" i="1" dirty="0"/>
              <a:t>Extent of Over Processing</a:t>
            </a:r>
          </a:p>
        </p:txBody>
      </p:sp>
      <p:pic>
        <p:nvPicPr>
          <p:cNvPr id="35" name="Picture 34">
            <a:extLst>
              <a:ext uri="{FF2B5EF4-FFF2-40B4-BE49-F238E27FC236}">
                <a16:creationId xmlns:a16="http://schemas.microsoft.com/office/drawing/2014/main" id="{872C0457-49F7-FF40-B7C0-C36E2C408F33}"/>
              </a:ext>
            </a:extLst>
          </p:cNvPr>
          <p:cNvPicPr>
            <a:picLocks noChangeAspect="1"/>
          </p:cNvPicPr>
          <p:nvPr/>
        </p:nvPicPr>
        <p:blipFill>
          <a:blip r:embed="rId27"/>
          <a:stretch>
            <a:fillRect/>
          </a:stretch>
        </p:blipFill>
        <p:spPr>
          <a:xfrm>
            <a:off x="1676134" y="2915388"/>
            <a:ext cx="1111856" cy="646786"/>
          </a:xfrm>
          <a:prstGeom prst="rect">
            <a:avLst/>
          </a:prstGeom>
        </p:spPr>
      </p:pic>
      <mc:AlternateContent xmlns:mc="http://schemas.openxmlformats.org/markup-compatibility/2006">
        <mc:Choice xmlns:a14="http://schemas.microsoft.com/office/drawing/2010/main" Requires="a14">
          <p:sp>
            <p:nvSpPr>
              <p:cNvPr id="36" name="Rectangle 35">
                <a:extLst>
                  <a:ext uri="{FF2B5EF4-FFF2-40B4-BE49-F238E27FC236}">
                    <a16:creationId xmlns:a16="http://schemas.microsoft.com/office/drawing/2014/main" id="{2DA64FC3-C65F-6C45-BB83-CBB3D568BD03}"/>
                  </a:ext>
                </a:extLst>
              </p:cNvPr>
              <p:cNvSpPr/>
              <p:nvPr/>
            </p:nvSpPr>
            <p:spPr>
              <a:xfrm>
                <a:off x="1733384" y="3599512"/>
                <a:ext cx="1620893" cy="37350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𝑉</m:t>
                      </m:r>
                      <m:d>
                        <m:dPr>
                          <m:ctrlPr>
                            <a:rPr lang="en-US" sz="800" b="0" i="1" smtClean="0">
                              <a:latin typeface="Cambria Math" panose="02040503050406030204" pitchFamily="18" charset="0"/>
                            </a:rPr>
                          </m:ctrlPr>
                        </m:dPr>
                        <m:e>
                          <m:r>
                            <a:rPr lang="en-US" sz="800" b="0" i="1" smtClean="0">
                              <a:latin typeface="Cambria Math" panose="02040503050406030204" pitchFamily="18" charset="0"/>
                            </a:rPr>
                            <m:t>𝑟</m:t>
                          </m:r>
                        </m:e>
                      </m:d>
                      <m:r>
                        <a:rPr lang="en-US" sz="800" b="0" i="1" smtClean="0">
                          <a:latin typeface="Cambria Math" panose="02040503050406030204" pitchFamily="18" charset="0"/>
                        </a:rPr>
                        <m:t>=</m:t>
                      </m:r>
                      <m:acc>
                        <m:accPr>
                          <m:chr m:val="̅"/>
                          <m:ctrlPr>
                            <a:rPr lang="en-US" sz="800" b="0" i="1" smtClean="0">
                              <a:latin typeface="Cambria Math" panose="02040503050406030204" pitchFamily="18" charset="0"/>
                              <a:ea typeface="Cambria Math" panose="02040503050406030204" pitchFamily="18" charset="0"/>
                            </a:rPr>
                          </m:ctrlPr>
                        </m:accPr>
                        <m:e>
                          <m:r>
                            <a:rPr lang="en-US" sz="800" b="0" i="1" smtClean="0">
                              <a:latin typeface="Cambria Math" panose="02040503050406030204" pitchFamily="18" charset="0"/>
                              <a:ea typeface="Cambria Math" panose="02040503050406030204" pitchFamily="18" charset="0"/>
                            </a:rPr>
                            <m:t>𝑉</m:t>
                          </m:r>
                        </m:e>
                      </m:acc>
                      <m:d>
                        <m:dPr>
                          <m:ctrlPr>
                            <a:rPr lang="en-US" sz="800" b="0" i="1" smtClean="0">
                              <a:latin typeface="Cambria Math" panose="02040503050406030204" pitchFamily="18" charset="0"/>
                              <a:ea typeface="Cambria Math" panose="02040503050406030204" pitchFamily="18" charset="0"/>
                            </a:rPr>
                          </m:ctrlPr>
                        </m:dPr>
                        <m:e>
                          <m:f>
                            <m:fPr>
                              <m:ctrlPr>
                                <a:rPr lang="en-US" sz="800" b="0" i="1" smtClean="0">
                                  <a:latin typeface="Cambria Math" panose="02040503050406030204" pitchFamily="18" charset="0"/>
                                  <a:ea typeface="Cambria Math" panose="02040503050406030204" pitchFamily="18" charset="0"/>
                                </a:rPr>
                              </m:ctrlPr>
                            </m:fPr>
                            <m:num>
                              <m:r>
                                <a:rPr lang="en-US" sz="800" b="0" i="1" smtClean="0">
                                  <a:latin typeface="Cambria Math" panose="02040503050406030204" pitchFamily="18" charset="0"/>
                                  <a:ea typeface="Cambria Math" panose="02040503050406030204" pitchFamily="18" charset="0"/>
                                </a:rPr>
                                <m:t>3</m:t>
                              </m:r>
                              <m:r>
                                <a:rPr lang="en-US" sz="800" b="0" i="1" smtClean="0">
                                  <a:latin typeface="Cambria Math" panose="02040503050406030204" pitchFamily="18" charset="0"/>
                                  <a:ea typeface="Cambria Math" panose="02040503050406030204" pitchFamily="18" charset="0"/>
                                </a:rPr>
                                <m:t>𝑛</m:t>
                              </m:r>
                              <m:r>
                                <a:rPr lang="en-US" sz="800" b="0" i="1" smtClean="0">
                                  <a:latin typeface="Cambria Math" panose="02040503050406030204" pitchFamily="18" charset="0"/>
                                  <a:ea typeface="Cambria Math" panose="02040503050406030204" pitchFamily="18" charset="0"/>
                                </a:rPr>
                                <m:t>+1</m:t>
                              </m:r>
                            </m:num>
                            <m:den>
                              <m:r>
                                <a:rPr lang="en-US" sz="800" b="0" i="1" smtClean="0">
                                  <a:latin typeface="Cambria Math" panose="02040503050406030204" pitchFamily="18" charset="0"/>
                                  <a:ea typeface="Cambria Math" panose="02040503050406030204" pitchFamily="18" charset="0"/>
                                </a:rPr>
                                <m:t>𝑛</m:t>
                              </m:r>
                              <m:r>
                                <a:rPr lang="en-US" sz="800" b="0" i="1" smtClean="0">
                                  <a:latin typeface="Cambria Math" panose="02040503050406030204" pitchFamily="18" charset="0"/>
                                  <a:ea typeface="Cambria Math" panose="02040503050406030204" pitchFamily="18" charset="0"/>
                                </a:rPr>
                                <m:t>+1</m:t>
                              </m:r>
                            </m:den>
                          </m:f>
                        </m:e>
                      </m:d>
                      <m:d>
                        <m:dPr>
                          <m:begChr m:val="["/>
                          <m:endChr m:val="]"/>
                          <m:ctrlPr>
                            <a:rPr lang="en-US" sz="800" b="0" i="1" smtClean="0">
                              <a:latin typeface="Cambria Math" panose="02040503050406030204" pitchFamily="18" charset="0"/>
                              <a:ea typeface="Cambria Math" panose="02040503050406030204" pitchFamily="18" charset="0"/>
                            </a:rPr>
                          </m:ctrlPr>
                        </m:dPr>
                        <m:e>
                          <m:r>
                            <a:rPr lang="en-US" sz="800" b="0" i="1" smtClean="0">
                              <a:latin typeface="Cambria Math" panose="02040503050406030204" pitchFamily="18" charset="0"/>
                              <a:ea typeface="Cambria Math" panose="02040503050406030204" pitchFamily="18" charset="0"/>
                            </a:rPr>
                            <m:t>1−</m:t>
                          </m:r>
                          <m:sSup>
                            <m:sSupPr>
                              <m:ctrlPr>
                                <a:rPr lang="en-US" sz="800" b="0" i="1" smtClean="0">
                                  <a:latin typeface="Cambria Math" panose="02040503050406030204" pitchFamily="18" charset="0"/>
                                  <a:ea typeface="Cambria Math" panose="02040503050406030204" pitchFamily="18" charset="0"/>
                                </a:rPr>
                              </m:ctrlPr>
                            </m:sSupPr>
                            <m:e>
                              <m:d>
                                <m:dPr>
                                  <m:ctrlPr>
                                    <a:rPr lang="en-US" sz="800" b="0" i="1" smtClean="0">
                                      <a:latin typeface="Cambria Math" panose="02040503050406030204" pitchFamily="18" charset="0"/>
                                      <a:ea typeface="Cambria Math" panose="02040503050406030204" pitchFamily="18" charset="0"/>
                                    </a:rPr>
                                  </m:ctrlPr>
                                </m:dPr>
                                <m:e>
                                  <m:f>
                                    <m:fPr>
                                      <m:ctrlPr>
                                        <a:rPr lang="en-US" sz="800" b="0" i="1" smtClean="0">
                                          <a:latin typeface="Cambria Math" panose="02040503050406030204" pitchFamily="18" charset="0"/>
                                          <a:ea typeface="Cambria Math" panose="02040503050406030204" pitchFamily="18" charset="0"/>
                                        </a:rPr>
                                      </m:ctrlPr>
                                    </m:fPr>
                                    <m:num>
                                      <m:r>
                                        <a:rPr lang="en-US" sz="800" b="0" i="1" smtClean="0">
                                          <a:latin typeface="Cambria Math" panose="02040503050406030204" pitchFamily="18" charset="0"/>
                                          <a:ea typeface="Cambria Math" panose="02040503050406030204" pitchFamily="18" charset="0"/>
                                        </a:rPr>
                                        <m:t>𝑟</m:t>
                                      </m:r>
                                    </m:num>
                                    <m:den>
                                      <m:r>
                                        <a:rPr lang="en-US" sz="800" b="0" i="1" smtClean="0">
                                          <a:latin typeface="Cambria Math" panose="02040503050406030204" pitchFamily="18" charset="0"/>
                                          <a:ea typeface="Cambria Math" panose="02040503050406030204" pitchFamily="18" charset="0"/>
                                        </a:rPr>
                                        <m:t>𝑅</m:t>
                                      </m:r>
                                    </m:den>
                                  </m:f>
                                </m:e>
                              </m:d>
                            </m:e>
                            <m:sup>
                              <m:f>
                                <m:fPr>
                                  <m:ctrlPr>
                                    <a:rPr lang="en-US" sz="800" b="0" i="1" smtClean="0">
                                      <a:latin typeface="Cambria Math" panose="02040503050406030204" pitchFamily="18" charset="0"/>
                                      <a:ea typeface="Cambria Math" panose="02040503050406030204" pitchFamily="18" charset="0"/>
                                    </a:rPr>
                                  </m:ctrlPr>
                                </m:fPr>
                                <m:num>
                                  <m:r>
                                    <a:rPr lang="en-US" sz="800" b="0" i="1" smtClean="0">
                                      <a:latin typeface="Cambria Math" panose="02040503050406030204" pitchFamily="18" charset="0"/>
                                      <a:ea typeface="Cambria Math" panose="02040503050406030204" pitchFamily="18" charset="0"/>
                                    </a:rPr>
                                    <m:t>𝑛</m:t>
                                  </m:r>
                                  <m:r>
                                    <a:rPr lang="en-US" sz="800" b="0" i="1" smtClean="0">
                                      <a:latin typeface="Cambria Math" panose="02040503050406030204" pitchFamily="18" charset="0"/>
                                      <a:ea typeface="Cambria Math" panose="02040503050406030204" pitchFamily="18" charset="0"/>
                                    </a:rPr>
                                    <m:t>+1</m:t>
                                  </m:r>
                                </m:num>
                                <m:den>
                                  <m:r>
                                    <a:rPr lang="en-US" sz="800" b="0" i="1" smtClean="0">
                                      <a:latin typeface="Cambria Math" panose="02040503050406030204" pitchFamily="18" charset="0"/>
                                      <a:ea typeface="Cambria Math" panose="02040503050406030204" pitchFamily="18" charset="0"/>
                                    </a:rPr>
                                    <m:t>𝑛</m:t>
                                  </m:r>
                                </m:den>
                              </m:f>
                            </m:sup>
                          </m:sSup>
                        </m:e>
                      </m:d>
                    </m:oMath>
                  </m:oMathPara>
                </a14:m>
                <a:endParaRPr lang="en-US" sz="800" dirty="0"/>
              </a:p>
            </p:txBody>
          </p:sp>
        </mc:Choice>
        <mc:Fallback>
          <p:sp>
            <p:nvSpPr>
              <p:cNvPr id="36" name="Rectangle 35">
                <a:extLst>
                  <a:ext uri="{FF2B5EF4-FFF2-40B4-BE49-F238E27FC236}">
                    <a16:creationId xmlns:a16="http://schemas.microsoft.com/office/drawing/2014/main" id="{2DA64FC3-C65F-6C45-BB83-CBB3D568BD03}"/>
                  </a:ext>
                </a:extLst>
              </p:cNvPr>
              <p:cNvSpPr>
                <a:spLocks noRot="1" noChangeAspect="1" noMove="1" noResize="1" noEditPoints="1" noAdjustHandles="1" noChangeArrowheads="1" noChangeShapeType="1" noTextEdit="1"/>
              </p:cNvSpPr>
              <p:nvPr/>
            </p:nvSpPr>
            <p:spPr>
              <a:xfrm>
                <a:off x="1733384" y="3599512"/>
                <a:ext cx="1620893" cy="373500"/>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Rectangle 36">
                <a:extLst>
                  <a:ext uri="{FF2B5EF4-FFF2-40B4-BE49-F238E27FC236}">
                    <a16:creationId xmlns:a16="http://schemas.microsoft.com/office/drawing/2014/main" id="{067A80FF-3CF7-3246-8DCE-3C8F2B051765}"/>
                  </a:ext>
                </a:extLst>
              </p:cNvPr>
              <p:cNvSpPr/>
              <p:nvPr/>
            </p:nvSpPr>
            <p:spPr>
              <a:xfrm>
                <a:off x="1705613" y="4010027"/>
                <a:ext cx="1057854" cy="21544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𝑉</m:t>
                      </m:r>
                      <m:d>
                        <m:dPr>
                          <m:ctrlPr>
                            <a:rPr lang="en-US" sz="800" b="0" i="1" smtClean="0">
                              <a:latin typeface="Cambria Math" panose="02040503050406030204" pitchFamily="18" charset="0"/>
                            </a:rPr>
                          </m:ctrlPr>
                        </m:dPr>
                        <m:e>
                          <m:r>
                            <a:rPr lang="en-US" sz="800" b="0" i="1" smtClean="0">
                              <a:latin typeface="Cambria Math" panose="02040503050406030204" pitchFamily="18" charset="0"/>
                            </a:rPr>
                            <m:t>𝑦</m:t>
                          </m:r>
                        </m:e>
                      </m:d>
                      <m:r>
                        <a:rPr lang="en-US" sz="800" b="0" i="1" smtClean="0">
                          <a:latin typeface="Cambria Math" panose="02040503050406030204" pitchFamily="18" charset="0"/>
                        </a:rPr>
                        <m:t>=</m:t>
                      </m:r>
                      <m:r>
                        <a:rPr lang="en-US" sz="800" b="0" i="1" smtClean="0">
                          <a:latin typeface="Cambria Math" panose="02040503050406030204" pitchFamily="18" charset="0"/>
                        </a:rPr>
                        <m:t>𝐴</m:t>
                      </m:r>
                      <m:acc>
                        <m:accPr>
                          <m:chr m:val="̅"/>
                          <m:ctrlPr>
                            <a:rPr lang="en-US" sz="800" b="0" i="1" smtClean="0">
                              <a:latin typeface="Cambria Math" panose="02040503050406030204" pitchFamily="18" charset="0"/>
                              <a:ea typeface="Cambria Math" panose="02040503050406030204" pitchFamily="18" charset="0"/>
                            </a:rPr>
                          </m:ctrlPr>
                        </m:accPr>
                        <m:e>
                          <m:r>
                            <a:rPr lang="en-US" sz="800" b="0" i="1" smtClean="0">
                              <a:latin typeface="Cambria Math" panose="02040503050406030204" pitchFamily="18" charset="0"/>
                              <a:ea typeface="Cambria Math" panose="02040503050406030204" pitchFamily="18" charset="0"/>
                            </a:rPr>
                            <m:t>𝑉</m:t>
                          </m:r>
                        </m:e>
                      </m:acc>
                      <m:d>
                        <m:dPr>
                          <m:begChr m:val="["/>
                          <m:endChr m:val="]"/>
                          <m:ctrlPr>
                            <a:rPr lang="en-US" sz="800" b="0" i="1" smtClean="0">
                              <a:latin typeface="Cambria Math" panose="02040503050406030204" pitchFamily="18" charset="0"/>
                              <a:ea typeface="Cambria Math" panose="02040503050406030204" pitchFamily="18" charset="0"/>
                            </a:rPr>
                          </m:ctrlPr>
                        </m:dPr>
                        <m:e>
                          <m:r>
                            <a:rPr lang="en-US" sz="800" b="0" i="1" smtClean="0">
                              <a:latin typeface="Cambria Math" panose="02040503050406030204" pitchFamily="18" charset="0"/>
                              <a:ea typeface="Cambria Math" panose="02040503050406030204" pitchFamily="18" charset="0"/>
                            </a:rPr>
                            <m:t>1−</m:t>
                          </m:r>
                          <m:sSup>
                            <m:sSupPr>
                              <m:ctrlPr>
                                <a:rPr lang="en-US" sz="800" b="0" i="1" smtClean="0">
                                  <a:latin typeface="Cambria Math" panose="02040503050406030204" pitchFamily="18" charset="0"/>
                                  <a:ea typeface="Cambria Math" panose="02040503050406030204" pitchFamily="18" charset="0"/>
                                </a:rPr>
                              </m:ctrlPr>
                            </m:sSupPr>
                            <m:e>
                              <m:r>
                                <a:rPr lang="en-US" sz="800" b="0" i="1" smtClean="0">
                                  <a:latin typeface="Cambria Math" panose="02040503050406030204" pitchFamily="18" charset="0"/>
                                  <a:ea typeface="Cambria Math" panose="02040503050406030204" pitchFamily="18" charset="0"/>
                                </a:rPr>
                                <m:t>𝑦</m:t>
                              </m:r>
                            </m:e>
                            <m:sup>
                              <m:r>
                                <a:rPr lang="en-US" sz="800" b="0" i="1" smtClean="0">
                                  <a:latin typeface="Cambria Math" panose="02040503050406030204" pitchFamily="18" charset="0"/>
                                  <a:ea typeface="Cambria Math" panose="02040503050406030204" pitchFamily="18" charset="0"/>
                                </a:rPr>
                                <m:t>𝐵</m:t>
                              </m:r>
                            </m:sup>
                          </m:sSup>
                        </m:e>
                      </m:d>
                    </m:oMath>
                  </m:oMathPara>
                </a14:m>
                <a:endParaRPr lang="en-US" sz="800" dirty="0"/>
              </a:p>
            </p:txBody>
          </p:sp>
        </mc:Choice>
        <mc:Fallback>
          <p:sp>
            <p:nvSpPr>
              <p:cNvPr id="37" name="Rectangle 36">
                <a:extLst>
                  <a:ext uri="{FF2B5EF4-FFF2-40B4-BE49-F238E27FC236}">
                    <a16:creationId xmlns:a16="http://schemas.microsoft.com/office/drawing/2014/main" id="{067A80FF-3CF7-3246-8DCE-3C8F2B051765}"/>
                  </a:ext>
                </a:extLst>
              </p:cNvPr>
              <p:cNvSpPr>
                <a:spLocks noRot="1" noChangeAspect="1" noMove="1" noResize="1" noEditPoints="1" noAdjustHandles="1" noChangeArrowheads="1" noChangeShapeType="1" noTextEdit="1"/>
              </p:cNvSpPr>
              <p:nvPr/>
            </p:nvSpPr>
            <p:spPr>
              <a:xfrm>
                <a:off x="1705613" y="4010027"/>
                <a:ext cx="1057854" cy="215444"/>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Rectangle 37">
                <a:extLst>
                  <a:ext uri="{FF2B5EF4-FFF2-40B4-BE49-F238E27FC236}">
                    <a16:creationId xmlns:a16="http://schemas.microsoft.com/office/drawing/2014/main" id="{B61B1726-D1C8-B54D-A47E-CD2048554012}"/>
                  </a:ext>
                </a:extLst>
              </p:cNvPr>
              <p:cNvSpPr/>
              <p:nvPr/>
            </p:nvSpPr>
            <p:spPr>
              <a:xfrm>
                <a:off x="1714334" y="4259556"/>
                <a:ext cx="1632178" cy="32624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𝑦</m:t>
                      </m:r>
                      <m:r>
                        <a:rPr lang="en-US" sz="800" b="0" i="1" smtClean="0">
                          <a:latin typeface="Cambria Math" panose="02040503050406030204" pitchFamily="18" charset="0"/>
                        </a:rPr>
                        <m:t>= </m:t>
                      </m:r>
                      <m:f>
                        <m:fPr>
                          <m:ctrlPr>
                            <a:rPr lang="en-US" sz="800" b="0" i="1" smtClean="0">
                              <a:latin typeface="Cambria Math" panose="02040503050406030204" pitchFamily="18" charset="0"/>
                            </a:rPr>
                          </m:ctrlPr>
                        </m:fPr>
                        <m:num>
                          <m:r>
                            <a:rPr lang="en-US" sz="800" b="0" i="1" smtClean="0">
                              <a:latin typeface="Cambria Math" panose="02040503050406030204" pitchFamily="18" charset="0"/>
                            </a:rPr>
                            <m:t>𝑟</m:t>
                          </m:r>
                        </m:num>
                        <m:den>
                          <m:r>
                            <a:rPr lang="en-US" sz="800" b="0" i="1" smtClean="0">
                              <a:latin typeface="Cambria Math" panose="02040503050406030204" pitchFamily="18" charset="0"/>
                            </a:rPr>
                            <m:t>𝑅</m:t>
                          </m:r>
                        </m:den>
                      </m:f>
                      <m:r>
                        <a:rPr lang="en-US" sz="800" b="0" i="1" smtClean="0">
                          <a:latin typeface="Cambria Math" panose="02040503050406030204" pitchFamily="18" charset="0"/>
                        </a:rPr>
                        <m:t> </m:t>
                      </m:r>
                      <m:r>
                        <a:rPr lang="en-US" sz="800" b="0" i="0" smtClean="0">
                          <a:latin typeface="Cambria Math" panose="02040503050406030204" pitchFamily="18" charset="0"/>
                        </a:rPr>
                        <m:t> </m:t>
                      </m:r>
                      <m:r>
                        <m:rPr>
                          <m:sty m:val="p"/>
                        </m:rPr>
                        <a:rPr lang="en-US" sz="800" b="0" i="0" smtClean="0">
                          <a:latin typeface="Cambria Math" panose="02040503050406030204" pitchFamily="18" charset="0"/>
                        </a:rPr>
                        <m:t>A</m:t>
                      </m:r>
                      <m:r>
                        <a:rPr lang="en-US" sz="800" b="0" i="0" smtClean="0">
                          <a:latin typeface="Cambria Math" panose="02040503050406030204" pitchFamily="18" charset="0"/>
                        </a:rPr>
                        <m:t>=</m:t>
                      </m:r>
                      <m:d>
                        <m:dPr>
                          <m:ctrlPr>
                            <a:rPr lang="en-US" sz="800" b="0" i="1" smtClean="0">
                              <a:latin typeface="Cambria Math" panose="02040503050406030204" pitchFamily="18" charset="0"/>
                              <a:ea typeface="Cambria Math" panose="02040503050406030204" pitchFamily="18" charset="0"/>
                            </a:rPr>
                          </m:ctrlPr>
                        </m:dPr>
                        <m:e>
                          <m:f>
                            <m:fPr>
                              <m:ctrlPr>
                                <a:rPr lang="en-US" sz="800" b="0" i="1" smtClean="0">
                                  <a:latin typeface="Cambria Math" panose="02040503050406030204" pitchFamily="18" charset="0"/>
                                  <a:ea typeface="Cambria Math" panose="02040503050406030204" pitchFamily="18" charset="0"/>
                                </a:rPr>
                              </m:ctrlPr>
                            </m:fPr>
                            <m:num>
                              <m:r>
                                <a:rPr lang="en-US" sz="800" b="0" i="1" smtClean="0">
                                  <a:latin typeface="Cambria Math" panose="02040503050406030204" pitchFamily="18" charset="0"/>
                                  <a:ea typeface="Cambria Math" panose="02040503050406030204" pitchFamily="18" charset="0"/>
                                </a:rPr>
                                <m:t>3</m:t>
                              </m:r>
                              <m:r>
                                <a:rPr lang="en-US" sz="800" b="0" i="1" smtClean="0">
                                  <a:latin typeface="Cambria Math" panose="02040503050406030204" pitchFamily="18" charset="0"/>
                                  <a:ea typeface="Cambria Math" panose="02040503050406030204" pitchFamily="18" charset="0"/>
                                </a:rPr>
                                <m:t>𝑛</m:t>
                              </m:r>
                              <m:r>
                                <a:rPr lang="en-US" sz="800" b="0" i="1" smtClean="0">
                                  <a:latin typeface="Cambria Math" panose="02040503050406030204" pitchFamily="18" charset="0"/>
                                  <a:ea typeface="Cambria Math" panose="02040503050406030204" pitchFamily="18" charset="0"/>
                                </a:rPr>
                                <m:t>+1</m:t>
                              </m:r>
                            </m:num>
                            <m:den>
                              <m:r>
                                <a:rPr lang="en-US" sz="800" b="0" i="1" smtClean="0">
                                  <a:latin typeface="Cambria Math" panose="02040503050406030204" pitchFamily="18" charset="0"/>
                                  <a:ea typeface="Cambria Math" panose="02040503050406030204" pitchFamily="18" charset="0"/>
                                </a:rPr>
                                <m:t>𝑛</m:t>
                              </m:r>
                              <m:r>
                                <a:rPr lang="en-US" sz="800" b="0" i="1" smtClean="0">
                                  <a:latin typeface="Cambria Math" panose="02040503050406030204" pitchFamily="18" charset="0"/>
                                  <a:ea typeface="Cambria Math" panose="02040503050406030204" pitchFamily="18" charset="0"/>
                                </a:rPr>
                                <m:t>+1</m:t>
                              </m:r>
                            </m:den>
                          </m:f>
                        </m:e>
                      </m:d>
                      <m:r>
                        <a:rPr lang="en-US" sz="800" b="0" i="1" smtClean="0">
                          <a:latin typeface="Cambria Math" panose="02040503050406030204" pitchFamily="18" charset="0"/>
                          <a:ea typeface="Cambria Math" panose="02040503050406030204" pitchFamily="18" charset="0"/>
                        </a:rPr>
                        <m:t> </m:t>
                      </m:r>
                      <m:r>
                        <a:rPr lang="en-US" sz="800" b="0" i="1" smtClean="0">
                          <a:latin typeface="Cambria Math" panose="02040503050406030204" pitchFamily="18" charset="0"/>
                          <a:ea typeface="Cambria Math" panose="02040503050406030204" pitchFamily="18" charset="0"/>
                        </a:rPr>
                        <m:t>𝐵</m:t>
                      </m:r>
                      <m:r>
                        <a:rPr lang="en-US" sz="800" b="0" i="1" smtClean="0">
                          <a:latin typeface="Cambria Math" panose="02040503050406030204" pitchFamily="18" charset="0"/>
                          <a:ea typeface="Cambria Math" panose="02040503050406030204" pitchFamily="18" charset="0"/>
                        </a:rPr>
                        <m:t>=</m:t>
                      </m:r>
                      <m:f>
                        <m:fPr>
                          <m:ctrlPr>
                            <a:rPr lang="en-US" sz="800" b="0" i="1" smtClean="0">
                              <a:latin typeface="Cambria Math" panose="02040503050406030204" pitchFamily="18" charset="0"/>
                              <a:ea typeface="Cambria Math" panose="02040503050406030204" pitchFamily="18" charset="0"/>
                            </a:rPr>
                          </m:ctrlPr>
                        </m:fPr>
                        <m:num>
                          <m:r>
                            <a:rPr lang="en-US" sz="800" b="0" i="1" smtClean="0">
                              <a:latin typeface="Cambria Math" panose="02040503050406030204" pitchFamily="18" charset="0"/>
                              <a:ea typeface="Cambria Math" panose="02040503050406030204" pitchFamily="18" charset="0"/>
                            </a:rPr>
                            <m:t>𝑛</m:t>
                          </m:r>
                          <m:r>
                            <a:rPr lang="en-US" sz="800" b="0" i="1" smtClean="0">
                              <a:latin typeface="Cambria Math" panose="02040503050406030204" pitchFamily="18" charset="0"/>
                              <a:ea typeface="Cambria Math" panose="02040503050406030204" pitchFamily="18" charset="0"/>
                            </a:rPr>
                            <m:t>+1</m:t>
                          </m:r>
                        </m:num>
                        <m:den>
                          <m:r>
                            <a:rPr lang="en-US" sz="800" b="0" i="1" smtClean="0">
                              <a:latin typeface="Cambria Math" panose="02040503050406030204" pitchFamily="18" charset="0"/>
                              <a:ea typeface="Cambria Math" panose="02040503050406030204" pitchFamily="18" charset="0"/>
                            </a:rPr>
                            <m:t>𝑛</m:t>
                          </m:r>
                        </m:den>
                      </m:f>
                    </m:oMath>
                  </m:oMathPara>
                </a14:m>
                <a:endParaRPr lang="en-US" sz="800" dirty="0"/>
              </a:p>
            </p:txBody>
          </p:sp>
        </mc:Choice>
        <mc:Fallback>
          <p:sp>
            <p:nvSpPr>
              <p:cNvPr id="38" name="Rectangle 37">
                <a:extLst>
                  <a:ext uri="{FF2B5EF4-FFF2-40B4-BE49-F238E27FC236}">
                    <a16:creationId xmlns:a16="http://schemas.microsoft.com/office/drawing/2014/main" id="{B61B1726-D1C8-B54D-A47E-CD2048554012}"/>
                  </a:ext>
                </a:extLst>
              </p:cNvPr>
              <p:cNvSpPr>
                <a:spLocks noRot="1" noChangeAspect="1" noMove="1" noResize="1" noEditPoints="1" noAdjustHandles="1" noChangeArrowheads="1" noChangeShapeType="1" noTextEdit="1"/>
              </p:cNvSpPr>
              <p:nvPr/>
            </p:nvSpPr>
            <p:spPr>
              <a:xfrm>
                <a:off x="1714334" y="4259556"/>
                <a:ext cx="1632178" cy="326243"/>
              </a:xfrm>
              <a:prstGeom prst="rect">
                <a:avLst/>
              </a:prstGeom>
              <a:blipFill>
                <a:blip r:embed="rId3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Rectangle 38">
                <a:extLst>
                  <a:ext uri="{FF2B5EF4-FFF2-40B4-BE49-F238E27FC236}">
                    <a16:creationId xmlns:a16="http://schemas.microsoft.com/office/drawing/2014/main" id="{25BB0642-8785-7043-8B8D-00980F28B783}"/>
                  </a:ext>
                </a:extLst>
              </p:cNvPr>
              <p:cNvSpPr/>
              <p:nvPr/>
            </p:nvSpPr>
            <p:spPr>
              <a:xfrm>
                <a:off x="1758642" y="4721579"/>
                <a:ext cx="981999" cy="34695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en-US" sz="800" b="0" i="1" smtClean="0">
                              <a:latin typeface="Cambria Math" panose="02040503050406030204" pitchFamily="18" charset="0"/>
                            </a:rPr>
                          </m:ctrlPr>
                        </m:fPr>
                        <m:num>
                          <m:r>
                            <a:rPr lang="en-US" sz="800" b="0" i="1" smtClean="0">
                              <a:latin typeface="Cambria Math" panose="02040503050406030204" pitchFamily="18" charset="0"/>
                            </a:rPr>
                            <m:t>𝐿</m:t>
                          </m:r>
                        </m:num>
                        <m:den>
                          <m:r>
                            <a:rPr lang="en-US" sz="800" b="0" i="1" smtClean="0">
                              <a:latin typeface="Cambria Math" panose="02040503050406030204" pitchFamily="18" charset="0"/>
                            </a:rPr>
                            <m:t>𝑉</m:t>
                          </m:r>
                          <m:d>
                            <m:dPr>
                              <m:ctrlPr>
                                <a:rPr lang="en-US" sz="800" b="0" i="1" smtClean="0">
                                  <a:latin typeface="Cambria Math" panose="02040503050406030204" pitchFamily="18" charset="0"/>
                                </a:rPr>
                              </m:ctrlPr>
                            </m:dPr>
                            <m:e>
                              <m:r>
                                <a:rPr lang="en-US" sz="800" b="0" i="1" smtClean="0">
                                  <a:latin typeface="Cambria Math" panose="02040503050406030204" pitchFamily="18" charset="0"/>
                                </a:rPr>
                                <m:t>𝑟</m:t>
                              </m:r>
                            </m:e>
                          </m:d>
                        </m:den>
                      </m:f>
                      <m:r>
                        <a:rPr lang="en-US" sz="800" b="0" i="1" smtClean="0">
                          <a:latin typeface="Cambria Math" panose="02040503050406030204" pitchFamily="18" charset="0"/>
                        </a:rPr>
                        <m:t>=</m:t>
                      </m:r>
                      <m:f>
                        <m:fPr>
                          <m:ctrlPr>
                            <a:rPr lang="en-US" sz="800" b="0" i="1" smtClean="0">
                              <a:latin typeface="Cambria Math" panose="02040503050406030204" pitchFamily="18" charset="0"/>
                            </a:rPr>
                          </m:ctrlPr>
                        </m:fPr>
                        <m:num>
                          <m:r>
                            <a:rPr lang="en-US" sz="800" b="0" i="1" smtClean="0">
                              <a:latin typeface="Cambria Math" panose="02040503050406030204" pitchFamily="18" charset="0"/>
                            </a:rPr>
                            <m:t>𝐿</m:t>
                          </m:r>
                        </m:num>
                        <m:den>
                          <m:acc>
                            <m:accPr>
                              <m:chr m:val="̅"/>
                              <m:ctrlPr>
                                <a:rPr lang="en-US" sz="800" b="0" i="1" smtClean="0">
                                  <a:latin typeface="Cambria Math" panose="02040503050406030204" pitchFamily="18" charset="0"/>
                                  <a:ea typeface="Cambria Math" panose="02040503050406030204" pitchFamily="18" charset="0"/>
                                </a:rPr>
                              </m:ctrlPr>
                            </m:accPr>
                            <m:e>
                              <m:r>
                                <a:rPr lang="en-US" sz="800" b="0" i="1" smtClean="0">
                                  <a:latin typeface="Cambria Math" panose="02040503050406030204" pitchFamily="18" charset="0"/>
                                  <a:ea typeface="Cambria Math" panose="02040503050406030204" pitchFamily="18" charset="0"/>
                                </a:rPr>
                                <m:t>𝑉</m:t>
                              </m:r>
                            </m:e>
                          </m:acc>
                          <m:d>
                            <m:dPr>
                              <m:begChr m:val="["/>
                              <m:endChr m:val="]"/>
                              <m:ctrlPr>
                                <a:rPr lang="en-US" sz="800" b="0" i="1" smtClean="0">
                                  <a:latin typeface="Cambria Math" panose="02040503050406030204" pitchFamily="18" charset="0"/>
                                  <a:ea typeface="Cambria Math" panose="02040503050406030204" pitchFamily="18" charset="0"/>
                                </a:rPr>
                              </m:ctrlPr>
                            </m:dPr>
                            <m:e>
                              <m:r>
                                <a:rPr lang="en-US" sz="800" b="0" i="1" smtClean="0">
                                  <a:latin typeface="Cambria Math" panose="02040503050406030204" pitchFamily="18" charset="0"/>
                                  <a:ea typeface="Cambria Math" panose="02040503050406030204" pitchFamily="18" charset="0"/>
                                </a:rPr>
                                <m:t>1−</m:t>
                              </m:r>
                              <m:sSup>
                                <m:sSupPr>
                                  <m:ctrlPr>
                                    <a:rPr lang="en-US" sz="800" b="0" i="1" smtClean="0">
                                      <a:latin typeface="Cambria Math" panose="02040503050406030204" pitchFamily="18" charset="0"/>
                                      <a:ea typeface="Cambria Math" panose="02040503050406030204" pitchFamily="18" charset="0"/>
                                    </a:rPr>
                                  </m:ctrlPr>
                                </m:sSupPr>
                                <m:e>
                                  <m:r>
                                    <a:rPr lang="en-US" sz="800" b="0" i="1" smtClean="0">
                                      <a:latin typeface="Cambria Math" panose="02040503050406030204" pitchFamily="18" charset="0"/>
                                      <a:ea typeface="Cambria Math" panose="02040503050406030204" pitchFamily="18" charset="0"/>
                                    </a:rPr>
                                    <m:t>𝑦</m:t>
                                  </m:r>
                                </m:e>
                                <m:sup>
                                  <m:r>
                                    <a:rPr lang="en-US" sz="800" b="0" i="1" smtClean="0">
                                      <a:latin typeface="Cambria Math" panose="02040503050406030204" pitchFamily="18" charset="0"/>
                                      <a:ea typeface="Cambria Math" panose="02040503050406030204" pitchFamily="18" charset="0"/>
                                    </a:rPr>
                                    <m:t>𝐵</m:t>
                                  </m:r>
                                </m:sup>
                              </m:sSup>
                            </m:e>
                          </m:d>
                        </m:den>
                      </m:f>
                    </m:oMath>
                  </m:oMathPara>
                </a14:m>
                <a:endParaRPr lang="en-US" sz="800" b="0" dirty="0"/>
              </a:p>
            </p:txBody>
          </p:sp>
        </mc:Choice>
        <mc:Fallback>
          <p:sp>
            <p:nvSpPr>
              <p:cNvPr id="39" name="Rectangle 38">
                <a:extLst>
                  <a:ext uri="{FF2B5EF4-FFF2-40B4-BE49-F238E27FC236}">
                    <a16:creationId xmlns:a16="http://schemas.microsoft.com/office/drawing/2014/main" id="{25BB0642-8785-7043-8B8D-00980F28B783}"/>
                  </a:ext>
                </a:extLst>
              </p:cNvPr>
              <p:cNvSpPr>
                <a:spLocks noRot="1" noChangeAspect="1" noMove="1" noResize="1" noEditPoints="1" noAdjustHandles="1" noChangeArrowheads="1" noChangeShapeType="1" noTextEdit="1"/>
              </p:cNvSpPr>
              <p:nvPr/>
            </p:nvSpPr>
            <p:spPr>
              <a:xfrm>
                <a:off x="1758642" y="4721579"/>
                <a:ext cx="981999" cy="346954"/>
              </a:xfrm>
              <a:prstGeom prst="rect">
                <a:avLst/>
              </a:prstGeom>
              <a:blipFill>
                <a:blip r:embed="rId3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Rectangle 39">
                <a:extLst>
                  <a:ext uri="{FF2B5EF4-FFF2-40B4-BE49-F238E27FC236}">
                    <a16:creationId xmlns:a16="http://schemas.microsoft.com/office/drawing/2014/main" id="{E24102DD-EACC-BB40-AB1E-E964A95D018A}"/>
                  </a:ext>
                </a:extLst>
              </p:cNvPr>
              <p:cNvSpPr/>
              <p:nvPr/>
            </p:nvSpPr>
            <p:spPr>
              <a:xfrm>
                <a:off x="1676041" y="4564343"/>
                <a:ext cx="2431691" cy="21544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800" i="1" smtClean="0">
                          <a:latin typeface="Cambria Math" panose="02040503050406030204" pitchFamily="18" charset="0"/>
                        </a:rPr>
                        <m:t>𝑟𝑒𝑠𝑖𝑑𝑒𝑛𝑐𝑒</m:t>
                      </m:r>
                      <m:r>
                        <a:rPr lang="en-US" sz="800" i="1" smtClean="0">
                          <a:latin typeface="Cambria Math" panose="02040503050406030204" pitchFamily="18" charset="0"/>
                        </a:rPr>
                        <m:t> </m:t>
                      </m:r>
                      <m:r>
                        <a:rPr lang="en-US" sz="800" i="1" smtClean="0">
                          <a:latin typeface="Cambria Math" panose="02040503050406030204" pitchFamily="18" charset="0"/>
                        </a:rPr>
                        <m:t>𝑡𝑖𝑚𝑒</m:t>
                      </m:r>
                      <m:r>
                        <a:rPr lang="en-US" sz="800" i="1" smtClean="0">
                          <a:latin typeface="Cambria Math" panose="02040503050406030204" pitchFamily="18" charset="0"/>
                        </a:rPr>
                        <m:t> </m:t>
                      </m:r>
                      <m:r>
                        <a:rPr lang="en-US" sz="800" i="1" smtClean="0">
                          <a:latin typeface="Cambria Math" panose="02040503050406030204" pitchFamily="18" charset="0"/>
                        </a:rPr>
                        <m:t>𝑜𝑓</m:t>
                      </m:r>
                      <m:r>
                        <a:rPr lang="en-US" sz="800" i="1" smtClean="0">
                          <a:latin typeface="Cambria Math" panose="02040503050406030204" pitchFamily="18" charset="0"/>
                        </a:rPr>
                        <m:t> </m:t>
                      </m:r>
                      <m:r>
                        <a:rPr lang="en-US" sz="800" i="1" smtClean="0">
                          <a:latin typeface="Cambria Math" panose="02040503050406030204" pitchFamily="18" charset="0"/>
                        </a:rPr>
                        <m:t>𝑙𝑖𝑞𝑢𝑖𝑑</m:t>
                      </m:r>
                      <m:r>
                        <a:rPr lang="en-US" sz="800" i="1" smtClean="0">
                          <a:latin typeface="Cambria Math" panose="02040503050406030204" pitchFamily="18" charset="0"/>
                        </a:rPr>
                        <m:t> </m:t>
                      </m:r>
                      <m:r>
                        <a:rPr lang="en-US" sz="800" i="1" smtClean="0">
                          <a:latin typeface="Cambria Math" panose="02040503050406030204" pitchFamily="18" charset="0"/>
                        </a:rPr>
                        <m:t>𝑡h𝑟𝑜𝑢𝑔h</m:t>
                      </m:r>
                      <m:r>
                        <a:rPr lang="en-US" sz="800" b="0" i="1" smtClean="0">
                          <a:latin typeface="Cambria Math" panose="02040503050406030204" pitchFamily="18" charset="0"/>
                        </a:rPr>
                        <m:t> </m:t>
                      </m:r>
                      <m:r>
                        <a:rPr lang="en-US" sz="800" b="0" i="1" smtClean="0">
                          <a:latin typeface="Cambria Math" panose="02040503050406030204" pitchFamily="18" charset="0"/>
                        </a:rPr>
                        <m:t>𝑎</m:t>
                      </m:r>
                      <m:r>
                        <a:rPr lang="en-US" sz="800" b="0" i="1" smtClean="0">
                          <a:latin typeface="Cambria Math" panose="02040503050406030204" pitchFamily="18" charset="0"/>
                        </a:rPr>
                        <m:t> </m:t>
                      </m:r>
                      <m:r>
                        <a:rPr lang="en-US" sz="800" b="0" i="1" smtClean="0">
                          <a:latin typeface="Cambria Math" panose="02040503050406030204" pitchFamily="18" charset="0"/>
                        </a:rPr>
                        <m:t>𝑐𝑟𝑜𝑠𝑠</m:t>
                      </m:r>
                      <m:r>
                        <a:rPr lang="en-US" sz="800" b="0" i="1" smtClean="0">
                          <a:latin typeface="Cambria Math" panose="02040503050406030204" pitchFamily="18" charset="0"/>
                        </a:rPr>
                        <m:t> </m:t>
                      </m:r>
                      <m:r>
                        <a:rPr lang="en-US" sz="800" b="0" i="1" smtClean="0">
                          <a:latin typeface="Cambria Math" panose="02040503050406030204" pitchFamily="18" charset="0"/>
                        </a:rPr>
                        <m:t>𝑠𝑒𝑐𝑡𝑖𝑜𝑛</m:t>
                      </m:r>
                    </m:oMath>
                  </m:oMathPara>
                </a14:m>
                <a:endParaRPr lang="en-US" sz="800" dirty="0"/>
              </a:p>
            </p:txBody>
          </p:sp>
        </mc:Choice>
        <mc:Fallback>
          <p:sp>
            <p:nvSpPr>
              <p:cNvPr id="40" name="Rectangle 39">
                <a:extLst>
                  <a:ext uri="{FF2B5EF4-FFF2-40B4-BE49-F238E27FC236}">
                    <a16:creationId xmlns:a16="http://schemas.microsoft.com/office/drawing/2014/main" id="{E24102DD-EACC-BB40-AB1E-E964A95D018A}"/>
                  </a:ext>
                </a:extLst>
              </p:cNvPr>
              <p:cNvSpPr>
                <a:spLocks noRot="1" noChangeAspect="1" noMove="1" noResize="1" noEditPoints="1" noAdjustHandles="1" noChangeArrowheads="1" noChangeShapeType="1" noTextEdit="1"/>
              </p:cNvSpPr>
              <p:nvPr/>
            </p:nvSpPr>
            <p:spPr>
              <a:xfrm>
                <a:off x="1676041" y="4564343"/>
                <a:ext cx="2431691" cy="215444"/>
              </a:xfrm>
              <a:prstGeom prst="rect">
                <a:avLst/>
              </a:prstGeom>
              <a:blipFill>
                <a:blip r:embed="rId32"/>
                <a:stretch>
                  <a:fillRect b="-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Rectangle 40">
                <a:extLst>
                  <a:ext uri="{FF2B5EF4-FFF2-40B4-BE49-F238E27FC236}">
                    <a16:creationId xmlns:a16="http://schemas.microsoft.com/office/drawing/2014/main" id="{1B3C03F7-1281-2340-B11B-3B816277F12E}"/>
                  </a:ext>
                </a:extLst>
              </p:cNvPr>
              <p:cNvSpPr/>
              <p:nvPr/>
            </p:nvSpPr>
            <p:spPr>
              <a:xfrm>
                <a:off x="1794106" y="5166428"/>
                <a:ext cx="1685590" cy="36920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𝑁</m:t>
                          </m:r>
                        </m:e>
                        <m:sub>
                          <m:r>
                            <a:rPr lang="en-US" sz="800" b="0" i="1" smtClean="0">
                              <a:latin typeface="Cambria Math" panose="02040503050406030204" pitchFamily="18" charset="0"/>
                            </a:rPr>
                            <m:t>0</m:t>
                          </m:r>
                        </m:sub>
                      </m:sSub>
                      <m:r>
                        <a:rPr lang="en-US" sz="800" b="0" i="1" smtClean="0">
                          <a:latin typeface="Cambria Math" panose="02040503050406030204" pitchFamily="18" charset="0"/>
                        </a:rPr>
                        <m:t>= </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𝑛</m:t>
                          </m:r>
                        </m:e>
                        <m:sub>
                          <m:r>
                            <a:rPr lang="en-US" sz="800" b="0" i="1" smtClean="0">
                              <a:latin typeface="Cambria Math" panose="02040503050406030204" pitchFamily="18" charset="0"/>
                            </a:rPr>
                            <m:t>0</m:t>
                          </m:r>
                        </m:sub>
                      </m:sSub>
                      <m:nary>
                        <m:naryPr>
                          <m:ctrlPr>
                            <a:rPr lang="en-US" sz="800" b="0" i="1" smtClean="0">
                              <a:latin typeface="Cambria Math" panose="02040503050406030204" pitchFamily="18" charset="0"/>
                            </a:rPr>
                          </m:ctrlPr>
                        </m:naryPr>
                        <m:sub>
                          <m:r>
                            <m:rPr>
                              <m:brk m:alnAt="23"/>
                            </m:rPr>
                            <a:rPr lang="en-US" sz="800" b="0" i="1" smtClean="0">
                              <a:latin typeface="Cambria Math" panose="02040503050406030204" pitchFamily="18" charset="0"/>
                            </a:rPr>
                            <m:t>0</m:t>
                          </m:r>
                        </m:sub>
                        <m:sup>
                          <m:r>
                            <a:rPr lang="en-US" sz="800" b="0" i="1" smtClean="0">
                              <a:latin typeface="Cambria Math" panose="02040503050406030204" pitchFamily="18" charset="0"/>
                            </a:rPr>
                            <m:t>𝑅</m:t>
                          </m:r>
                        </m:sup>
                        <m:e>
                          <m:r>
                            <a:rPr lang="en-US" sz="800" b="0" i="1" smtClean="0">
                              <a:latin typeface="Cambria Math" panose="02040503050406030204" pitchFamily="18" charset="0"/>
                            </a:rPr>
                            <m:t>2</m:t>
                          </m:r>
                          <m:r>
                            <a:rPr lang="en-US" sz="800" b="0" i="1" smtClean="0">
                              <a:latin typeface="Cambria Math" panose="02040503050406030204" pitchFamily="18" charset="0"/>
                              <a:ea typeface="Cambria Math" panose="02040503050406030204" pitchFamily="18" charset="0"/>
                            </a:rPr>
                            <m:t>𝜋</m:t>
                          </m:r>
                          <m:r>
                            <a:rPr lang="en-US" sz="800" b="0" i="1" smtClean="0">
                              <a:latin typeface="Cambria Math" panose="02040503050406030204" pitchFamily="18" charset="0"/>
                              <a:ea typeface="Cambria Math" panose="02040503050406030204" pitchFamily="18" charset="0"/>
                            </a:rPr>
                            <m:t>𝑟𝑉</m:t>
                          </m:r>
                          <m:d>
                            <m:dPr>
                              <m:ctrlPr>
                                <a:rPr lang="en-US" sz="800" b="0" i="1" smtClean="0">
                                  <a:latin typeface="Cambria Math" panose="02040503050406030204" pitchFamily="18" charset="0"/>
                                  <a:ea typeface="Cambria Math" panose="02040503050406030204" pitchFamily="18" charset="0"/>
                                </a:rPr>
                              </m:ctrlPr>
                            </m:dPr>
                            <m:e>
                              <m:r>
                                <a:rPr lang="en-US" sz="800" b="0" i="1" smtClean="0">
                                  <a:latin typeface="Cambria Math" panose="02040503050406030204" pitchFamily="18" charset="0"/>
                                  <a:ea typeface="Cambria Math" panose="02040503050406030204" pitchFamily="18" charset="0"/>
                                </a:rPr>
                                <m:t>𝑟</m:t>
                              </m:r>
                            </m:e>
                          </m:d>
                          <m:r>
                            <a:rPr lang="en-US" sz="800" b="0" i="1" smtClean="0">
                              <a:latin typeface="Cambria Math" panose="02040503050406030204" pitchFamily="18" charset="0"/>
                              <a:ea typeface="Cambria Math" panose="02040503050406030204" pitchFamily="18" charset="0"/>
                            </a:rPr>
                            <m:t>𝑑𝑟</m:t>
                          </m:r>
                          <m:r>
                            <a:rPr lang="en-US" sz="800" b="0" i="1" smtClean="0">
                              <a:latin typeface="Cambria Math" panose="02040503050406030204" pitchFamily="18" charset="0"/>
                              <a:ea typeface="Cambria Math" panose="02040503050406030204" pitchFamily="18" charset="0"/>
                            </a:rPr>
                            <m:t>=</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𝑛</m:t>
                              </m:r>
                            </m:e>
                            <m:sub>
                              <m:r>
                                <a:rPr lang="en-US" sz="800" b="0" i="1" smtClean="0">
                                  <a:latin typeface="Cambria Math" panose="02040503050406030204" pitchFamily="18" charset="0"/>
                                </a:rPr>
                                <m:t>0</m:t>
                              </m:r>
                            </m:sub>
                          </m:sSub>
                          <m:r>
                            <a:rPr lang="en-US" sz="800" b="0" i="1" smtClean="0">
                              <a:latin typeface="Cambria Math" panose="02040503050406030204" pitchFamily="18" charset="0"/>
                              <a:ea typeface="Cambria Math" panose="02040503050406030204" pitchFamily="18" charset="0"/>
                            </a:rPr>
                            <m:t>𝜋</m:t>
                          </m:r>
                          <m:sSup>
                            <m:sSupPr>
                              <m:ctrlPr>
                                <a:rPr lang="en-US" sz="800" b="0" i="1" smtClean="0">
                                  <a:latin typeface="Cambria Math" panose="02040503050406030204" pitchFamily="18" charset="0"/>
                                  <a:ea typeface="Cambria Math" panose="02040503050406030204" pitchFamily="18" charset="0"/>
                                </a:rPr>
                              </m:ctrlPr>
                            </m:sSupPr>
                            <m:e>
                              <m:r>
                                <a:rPr lang="en-US" sz="800" b="0" i="1" smtClean="0">
                                  <a:latin typeface="Cambria Math" panose="02040503050406030204" pitchFamily="18" charset="0"/>
                                  <a:ea typeface="Cambria Math" panose="02040503050406030204" pitchFamily="18" charset="0"/>
                                </a:rPr>
                                <m:t>𝑅</m:t>
                              </m:r>
                            </m:e>
                            <m:sup>
                              <m:r>
                                <a:rPr lang="en-US" sz="800" b="0" i="1" smtClean="0">
                                  <a:latin typeface="Cambria Math" panose="02040503050406030204" pitchFamily="18" charset="0"/>
                                  <a:ea typeface="Cambria Math" panose="02040503050406030204" pitchFamily="18" charset="0"/>
                                </a:rPr>
                                <m:t>2</m:t>
                              </m:r>
                            </m:sup>
                          </m:sSup>
                          <m:acc>
                            <m:accPr>
                              <m:chr m:val="̅"/>
                              <m:ctrlPr>
                                <a:rPr lang="en-US" sz="800" b="0" i="1" smtClean="0">
                                  <a:latin typeface="Cambria Math" panose="02040503050406030204" pitchFamily="18" charset="0"/>
                                  <a:ea typeface="Cambria Math" panose="02040503050406030204" pitchFamily="18" charset="0"/>
                                </a:rPr>
                              </m:ctrlPr>
                            </m:accPr>
                            <m:e>
                              <m:r>
                                <a:rPr lang="en-US" sz="800" b="0" i="1" smtClean="0">
                                  <a:latin typeface="Cambria Math" panose="02040503050406030204" pitchFamily="18" charset="0"/>
                                  <a:ea typeface="Cambria Math" panose="02040503050406030204" pitchFamily="18" charset="0"/>
                                </a:rPr>
                                <m:t>𝑉</m:t>
                              </m:r>
                            </m:e>
                          </m:acc>
                        </m:e>
                      </m:nary>
                    </m:oMath>
                  </m:oMathPara>
                </a14:m>
                <a:endParaRPr lang="en-US" sz="800" b="0" dirty="0"/>
              </a:p>
            </p:txBody>
          </p:sp>
        </mc:Choice>
        <mc:Fallback>
          <p:sp>
            <p:nvSpPr>
              <p:cNvPr id="41" name="Rectangle 40">
                <a:extLst>
                  <a:ext uri="{FF2B5EF4-FFF2-40B4-BE49-F238E27FC236}">
                    <a16:creationId xmlns:a16="http://schemas.microsoft.com/office/drawing/2014/main" id="{1B3C03F7-1281-2340-B11B-3B816277F12E}"/>
                  </a:ext>
                </a:extLst>
              </p:cNvPr>
              <p:cNvSpPr>
                <a:spLocks noRot="1" noChangeAspect="1" noMove="1" noResize="1" noEditPoints="1" noAdjustHandles="1" noChangeArrowheads="1" noChangeShapeType="1" noTextEdit="1"/>
              </p:cNvSpPr>
              <p:nvPr/>
            </p:nvSpPr>
            <p:spPr>
              <a:xfrm>
                <a:off x="1794106" y="5166428"/>
                <a:ext cx="1685590" cy="369204"/>
              </a:xfrm>
              <a:prstGeom prst="rect">
                <a:avLst/>
              </a:prstGeom>
              <a:blipFill>
                <a:blip r:embed="rId33"/>
                <a:stretch>
                  <a:fillRect t="-116667" b="-18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Rectangle 41">
                <a:extLst>
                  <a:ext uri="{FF2B5EF4-FFF2-40B4-BE49-F238E27FC236}">
                    <a16:creationId xmlns:a16="http://schemas.microsoft.com/office/drawing/2014/main" id="{9DD19DA8-DD85-5D47-A4CE-01F900CCCFB1}"/>
                  </a:ext>
                </a:extLst>
              </p:cNvPr>
              <p:cNvSpPr/>
              <p:nvPr/>
            </p:nvSpPr>
            <p:spPr>
              <a:xfrm>
                <a:off x="1686939" y="5044146"/>
                <a:ext cx="2825261" cy="21544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800" i="1" smtClean="0">
                          <a:latin typeface="Cambria Math" panose="02040503050406030204" pitchFamily="18" charset="0"/>
                        </a:rPr>
                        <m:t>𝑇</m:t>
                      </m:r>
                      <m:r>
                        <a:rPr lang="en-US" sz="800" b="0" i="1" smtClean="0">
                          <a:latin typeface="Cambria Math" panose="02040503050406030204" pitchFamily="18" charset="0"/>
                        </a:rPr>
                        <m:t>h𝑒</m:t>
                      </m:r>
                      <m:r>
                        <a:rPr lang="en-US" sz="800" b="0" i="1" smtClean="0">
                          <a:latin typeface="Cambria Math" panose="02040503050406030204" pitchFamily="18" charset="0"/>
                        </a:rPr>
                        <m:t> </m:t>
                      </m:r>
                      <m:r>
                        <a:rPr lang="en-US" sz="800" b="0" i="1" smtClean="0">
                          <a:latin typeface="Cambria Math" panose="02040503050406030204" pitchFamily="18" charset="0"/>
                        </a:rPr>
                        <m:t>𝑛𝑢𝑚𝑏𝑒𝑟</m:t>
                      </m:r>
                      <m:r>
                        <a:rPr lang="en-US" sz="800" b="0" i="1" smtClean="0">
                          <a:latin typeface="Cambria Math" panose="02040503050406030204" pitchFamily="18" charset="0"/>
                        </a:rPr>
                        <m:t> </m:t>
                      </m:r>
                      <m:r>
                        <a:rPr lang="en-US" sz="800" b="0" i="1" smtClean="0">
                          <a:latin typeface="Cambria Math" panose="02040503050406030204" pitchFamily="18" charset="0"/>
                        </a:rPr>
                        <m:t>𝑜𝑓</m:t>
                      </m:r>
                      <m:r>
                        <a:rPr lang="en-US" sz="800" b="0" i="1" smtClean="0">
                          <a:latin typeface="Cambria Math" panose="02040503050406030204" pitchFamily="18" charset="0"/>
                        </a:rPr>
                        <m:t> </m:t>
                      </m:r>
                      <m:r>
                        <a:rPr lang="en-US" sz="800" b="0" i="1" smtClean="0">
                          <a:latin typeface="Cambria Math" panose="02040503050406030204" pitchFamily="18" charset="0"/>
                        </a:rPr>
                        <m:t>𝑣𝑖𝑎𝑏𝑙𝑒</m:t>
                      </m:r>
                      <m:r>
                        <a:rPr lang="en-US" sz="800" b="0" i="1" smtClean="0">
                          <a:latin typeface="Cambria Math" panose="02040503050406030204" pitchFamily="18" charset="0"/>
                        </a:rPr>
                        <m:t> </m:t>
                      </m:r>
                      <m:r>
                        <a:rPr lang="en-US" sz="800" b="0" i="1" smtClean="0">
                          <a:latin typeface="Cambria Math" panose="02040503050406030204" pitchFamily="18" charset="0"/>
                        </a:rPr>
                        <m:t>𝑚𝑖𝑐𝑟𝑜𝑜𝑟𝑔𝑎𝑛𝑖𝑠𝑚𝑠</m:t>
                      </m:r>
                      <m:r>
                        <a:rPr lang="en-US" sz="800" b="0" i="1" smtClean="0">
                          <a:latin typeface="Cambria Math" panose="02040503050406030204" pitchFamily="18" charset="0"/>
                        </a:rPr>
                        <m:t> </m:t>
                      </m:r>
                      <m:r>
                        <a:rPr lang="en-US" sz="800" b="0" i="1" smtClean="0">
                          <a:latin typeface="Cambria Math" panose="02040503050406030204" pitchFamily="18" charset="0"/>
                        </a:rPr>
                        <m:t>𝑒𝑛𝑡𝑒𝑟𝑖𝑛𝑔</m:t>
                      </m:r>
                      <m:r>
                        <a:rPr lang="en-US" sz="800" b="0" i="1" smtClean="0">
                          <a:latin typeface="Cambria Math" panose="02040503050406030204" pitchFamily="18" charset="0"/>
                        </a:rPr>
                        <m:t> </m:t>
                      </m:r>
                      <m:r>
                        <a:rPr lang="en-US" sz="800" b="0" i="1" smtClean="0">
                          <a:latin typeface="Cambria Math" panose="02040503050406030204" pitchFamily="18" charset="0"/>
                        </a:rPr>
                        <m:t>𝑡h𝑒</m:t>
                      </m:r>
                      <m:r>
                        <a:rPr lang="en-US" sz="800" b="0" i="1" smtClean="0">
                          <a:latin typeface="Cambria Math" panose="02040503050406030204" pitchFamily="18" charset="0"/>
                        </a:rPr>
                        <m:t> </m:t>
                      </m:r>
                      <m:r>
                        <a:rPr lang="en-US" sz="800" b="0" i="1" smtClean="0">
                          <a:latin typeface="Cambria Math" panose="02040503050406030204" pitchFamily="18" charset="0"/>
                        </a:rPr>
                        <m:t>𝑡𝑢𝑏𝑒</m:t>
                      </m:r>
                    </m:oMath>
                  </m:oMathPara>
                </a14:m>
                <a:endParaRPr lang="en-US" sz="800" dirty="0"/>
              </a:p>
            </p:txBody>
          </p:sp>
        </mc:Choice>
        <mc:Fallback>
          <p:sp>
            <p:nvSpPr>
              <p:cNvPr id="42" name="Rectangle 41">
                <a:extLst>
                  <a:ext uri="{FF2B5EF4-FFF2-40B4-BE49-F238E27FC236}">
                    <a16:creationId xmlns:a16="http://schemas.microsoft.com/office/drawing/2014/main" id="{9DD19DA8-DD85-5D47-A4CE-01F900CCCFB1}"/>
                  </a:ext>
                </a:extLst>
              </p:cNvPr>
              <p:cNvSpPr>
                <a:spLocks noRot="1" noChangeAspect="1" noMove="1" noResize="1" noEditPoints="1" noAdjustHandles="1" noChangeArrowheads="1" noChangeShapeType="1" noTextEdit="1"/>
              </p:cNvSpPr>
              <p:nvPr/>
            </p:nvSpPr>
            <p:spPr>
              <a:xfrm>
                <a:off x="1686939" y="5044146"/>
                <a:ext cx="2825261" cy="215444"/>
              </a:xfrm>
              <a:prstGeom prst="rect">
                <a:avLst/>
              </a:prstGeom>
              <a:blipFill>
                <a:blip r:embed="rId34"/>
                <a:stretch>
                  <a:fillRect b="-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Rectangle 42">
                <a:extLst>
                  <a:ext uri="{FF2B5EF4-FFF2-40B4-BE49-F238E27FC236}">
                    <a16:creationId xmlns:a16="http://schemas.microsoft.com/office/drawing/2014/main" id="{0ADAF706-E817-2A43-A23E-34A9419074DC}"/>
                  </a:ext>
                </a:extLst>
              </p:cNvPr>
              <p:cNvSpPr/>
              <p:nvPr/>
            </p:nvSpPr>
            <p:spPr>
              <a:xfrm>
                <a:off x="1965802" y="5545026"/>
                <a:ext cx="2996141" cy="21544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800" i="1" smtClean="0">
                          <a:latin typeface="Cambria Math" panose="02040503050406030204" pitchFamily="18" charset="0"/>
                        </a:rPr>
                        <m:t>𝑇</m:t>
                      </m:r>
                      <m:r>
                        <a:rPr lang="en-US" sz="800" b="0" i="1" smtClean="0">
                          <a:latin typeface="Cambria Math" panose="02040503050406030204" pitchFamily="18" charset="0"/>
                        </a:rPr>
                        <m:t>h𝑒</m:t>
                      </m:r>
                      <m:r>
                        <a:rPr lang="en-US" sz="800" b="0" i="1" smtClean="0">
                          <a:latin typeface="Cambria Math" panose="02040503050406030204" pitchFamily="18" charset="0"/>
                        </a:rPr>
                        <m:t> </m:t>
                      </m:r>
                      <m:r>
                        <a:rPr lang="en-US" sz="800" b="0" i="1" smtClean="0">
                          <a:latin typeface="Cambria Math" panose="02040503050406030204" pitchFamily="18" charset="0"/>
                        </a:rPr>
                        <m:t>𝑛𝑢𝑚𝑏𝑒𝑟</m:t>
                      </m:r>
                      <m:r>
                        <a:rPr lang="en-US" sz="800" b="0" i="1" smtClean="0">
                          <a:latin typeface="Cambria Math" panose="02040503050406030204" pitchFamily="18" charset="0"/>
                        </a:rPr>
                        <m:t> </m:t>
                      </m:r>
                      <m:r>
                        <a:rPr lang="en-US" sz="800" b="0" i="1" smtClean="0">
                          <a:latin typeface="Cambria Math" panose="02040503050406030204" pitchFamily="18" charset="0"/>
                        </a:rPr>
                        <m:t>𝑜𝑓</m:t>
                      </m:r>
                      <m:r>
                        <a:rPr lang="en-US" sz="800" b="0" i="1" smtClean="0">
                          <a:latin typeface="Cambria Math" panose="02040503050406030204" pitchFamily="18" charset="0"/>
                        </a:rPr>
                        <m:t> </m:t>
                      </m:r>
                      <m:r>
                        <a:rPr lang="en-US" sz="800" b="0" i="1" smtClean="0">
                          <a:latin typeface="Cambria Math" panose="02040503050406030204" pitchFamily="18" charset="0"/>
                        </a:rPr>
                        <m:t>𝑣𝑖𝑎𝑏𝑙𝑒</m:t>
                      </m:r>
                      <m:r>
                        <a:rPr lang="en-US" sz="800" b="0" i="1" smtClean="0">
                          <a:latin typeface="Cambria Math" panose="02040503050406030204" pitchFamily="18" charset="0"/>
                        </a:rPr>
                        <m:t> </m:t>
                      </m:r>
                      <m:r>
                        <a:rPr lang="en-US" sz="800" b="0" i="1" smtClean="0">
                          <a:latin typeface="Cambria Math" panose="02040503050406030204" pitchFamily="18" charset="0"/>
                        </a:rPr>
                        <m:t>𝑚𝑖𝑐𝑟𝑜𝑜𝑟𝑔𝑎𝑛𝑖𝑠𝑚𝑠</m:t>
                      </m:r>
                      <m:r>
                        <a:rPr lang="en-US" sz="800" b="0" i="1" smtClean="0">
                          <a:latin typeface="Cambria Math" panose="02040503050406030204" pitchFamily="18" charset="0"/>
                        </a:rPr>
                        <m:t> </m:t>
                      </m:r>
                      <m:r>
                        <a:rPr lang="en-US" sz="800" b="0" i="1" smtClean="0">
                          <a:latin typeface="Cambria Math" panose="02040503050406030204" pitchFamily="18" charset="0"/>
                        </a:rPr>
                        <m:t>𝑙𝑒𝑎𝑣𝑖𝑛𝑔</m:t>
                      </m:r>
                      <m:r>
                        <a:rPr lang="en-US" sz="800" b="0" i="1" smtClean="0">
                          <a:latin typeface="Cambria Math" panose="02040503050406030204" pitchFamily="18" charset="0"/>
                        </a:rPr>
                        <m:t> </m:t>
                      </m:r>
                      <m:r>
                        <a:rPr lang="en-US" sz="800" b="0" i="1" smtClean="0">
                          <a:latin typeface="Cambria Math" panose="02040503050406030204" pitchFamily="18" charset="0"/>
                        </a:rPr>
                        <m:t>𝑐𝑟𝑜𝑠𝑠</m:t>
                      </m:r>
                      <m:r>
                        <a:rPr lang="en-US" sz="800" b="0" i="1" smtClean="0">
                          <a:latin typeface="Cambria Math" panose="02040503050406030204" pitchFamily="18" charset="0"/>
                        </a:rPr>
                        <m:t> </m:t>
                      </m:r>
                      <m:r>
                        <a:rPr lang="en-US" sz="800" b="0" i="1" smtClean="0">
                          <a:latin typeface="Cambria Math" panose="02040503050406030204" pitchFamily="18" charset="0"/>
                        </a:rPr>
                        <m:t>𝑠𝑒𝑐𝑡𝑖𝑜𝑛</m:t>
                      </m:r>
                    </m:oMath>
                  </m:oMathPara>
                </a14:m>
                <a:endParaRPr lang="en-US" sz="800" dirty="0"/>
              </a:p>
            </p:txBody>
          </p:sp>
        </mc:Choice>
        <mc:Fallback>
          <p:sp>
            <p:nvSpPr>
              <p:cNvPr id="43" name="Rectangle 42">
                <a:extLst>
                  <a:ext uri="{FF2B5EF4-FFF2-40B4-BE49-F238E27FC236}">
                    <a16:creationId xmlns:a16="http://schemas.microsoft.com/office/drawing/2014/main" id="{0ADAF706-E817-2A43-A23E-34A9419074DC}"/>
                  </a:ext>
                </a:extLst>
              </p:cNvPr>
              <p:cNvSpPr>
                <a:spLocks noRot="1" noChangeAspect="1" noMove="1" noResize="1" noEditPoints="1" noAdjustHandles="1" noChangeArrowheads="1" noChangeShapeType="1" noTextEdit="1"/>
              </p:cNvSpPr>
              <p:nvPr/>
            </p:nvSpPr>
            <p:spPr>
              <a:xfrm>
                <a:off x="1965802" y="5545026"/>
                <a:ext cx="2996141" cy="215444"/>
              </a:xfrm>
              <a:prstGeom prst="rect">
                <a:avLst/>
              </a:prstGeom>
              <a:blipFill>
                <a:blip r:embed="rId3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Rectangle 43">
                <a:extLst>
                  <a:ext uri="{FF2B5EF4-FFF2-40B4-BE49-F238E27FC236}">
                    <a16:creationId xmlns:a16="http://schemas.microsoft.com/office/drawing/2014/main" id="{D8A131BA-65D3-AB47-A70C-4CBBA1D23F42}"/>
                  </a:ext>
                </a:extLst>
              </p:cNvPr>
              <p:cNvSpPr/>
              <p:nvPr/>
            </p:nvSpPr>
            <p:spPr>
              <a:xfrm>
                <a:off x="2010255" y="5707413"/>
                <a:ext cx="1362681" cy="29771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𝑛</m:t>
                          </m:r>
                        </m:e>
                        <m:sub>
                          <m:r>
                            <a:rPr lang="en-US" sz="800" b="0" i="1" smtClean="0">
                              <a:latin typeface="Cambria Math" panose="02040503050406030204" pitchFamily="18" charset="0"/>
                            </a:rPr>
                            <m:t>0</m:t>
                          </m:r>
                        </m:sub>
                      </m:sSub>
                      <m:r>
                        <a:rPr lang="en-US" sz="800" b="0" i="1" smtClean="0">
                          <a:latin typeface="Cambria Math" panose="02040503050406030204" pitchFamily="18" charset="0"/>
                        </a:rPr>
                        <m:t>𝑉</m:t>
                      </m:r>
                      <m:r>
                        <a:rPr lang="en-US" sz="800" b="0" i="1" smtClean="0">
                          <a:latin typeface="Cambria Math" panose="02040503050406030204" pitchFamily="18" charset="0"/>
                        </a:rPr>
                        <m:t>(</m:t>
                      </m:r>
                      <m:r>
                        <a:rPr lang="en-US" sz="800" b="0" i="1" smtClean="0">
                          <a:latin typeface="Cambria Math" panose="02040503050406030204" pitchFamily="18" charset="0"/>
                        </a:rPr>
                        <m:t>𝑟</m:t>
                      </m:r>
                      <m:r>
                        <a:rPr lang="en-US" sz="800" b="0" i="1" smtClean="0">
                          <a:latin typeface="Cambria Math" panose="02040503050406030204" pitchFamily="18" charset="0"/>
                        </a:rPr>
                        <m:t>)</m:t>
                      </m:r>
                      <m:sSup>
                        <m:sSupPr>
                          <m:ctrlPr>
                            <a:rPr lang="en-US" sz="800" b="0" i="1" smtClean="0">
                              <a:latin typeface="Cambria Math" panose="02040503050406030204" pitchFamily="18" charset="0"/>
                            </a:rPr>
                          </m:ctrlPr>
                        </m:sSupPr>
                        <m:e>
                          <m:r>
                            <a:rPr lang="en-US" sz="800" b="0" i="1" smtClean="0">
                              <a:latin typeface="Cambria Math" panose="02040503050406030204" pitchFamily="18" charset="0"/>
                            </a:rPr>
                            <m:t>10</m:t>
                          </m:r>
                        </m:e>
                        <m:sup>
                          <m:r>
                            <a:rPr lang="en-US" sz="800" b="0" i="1" smtClean="0">
                              <a:latin typeface="Cambria Math" panose="02040503050406030204" pitchFamily="18" charset="0"/>
                            </a:rPr>
                            <m:t>−</m:t>
                          </m:r>
                          <m:f>
                            <m:fPr>
                              <m:ctrlPr>
                                <a:rPr lang="en-US" sz="800" b="0" i="1" smtClean="0">
                                  <a:latin typeface="Cambria Math" panose="02040503050406030204" pitchFamily="18" charset="0"/>
                                </a:rPr>
                              </m:ctrlPr>
                            </m:fPr>
                            <m:num>
                              <m:r>
                                <a:rPr lang="en-US" sz="800" b="0" i="1" smtClean="0">
                                  <a:latin typeface="Cambria Math" panose="02040503050406030204" pitchFamily="18" charset="0"/>
                                </a:rPr>
                                <m:t>−</m:t>
                              </m:r>
                              <m:r>
                                <a:rPr lang="en-US" sz="800" b="0" i="1" smtClean="0">
                                  <a:latin typeface="Cambria Math" panose="02040503050406030204" pitchFamily="18" charset="0"/>
                                </a:rPr>
                                <m:t>𝐿</m:t>
                              </m:r>
                            </m:num>
                            <m:den>
                              <m:acc>
                                <m:accPr>
                                  <m:chr m:val="̅"/>
                                  <m:ctrlPr>
                                    <a:rPr lang="en-US" sz="800" b="0" i="1" smtClean="0">
                                      <a:latin typeface="Cambria Math" panose="02040503050406030204" pitchFamily="18" charset="0"/>
                                      <a:ea typeface="Cambria Math" panose="02040503050406030204" pitchFamily="18" charset="0"/>
                                    </a:rPr>
                                  </m:ctrlPr>
                                </m:accPr>
                                <m:e>
                                  <m:r>
                                    <a:rPr lang="en-US" sz="800" b="0" i="1" smtClean="0">
                                      <a:latin typeface="Cambria Math" panose="02040503050406030204" pitchFamily="18" charset="0"/>
                                      <a:ea typeface="Cambria Math" panose="02040503050406030204" pitchFamily="18" charset="0"/>
                                    </a:rPr>
                                    <m:t>𝑉</m:t>
                                  </m:r>
                                </m:e>
                              </m:acc>
                              <m:d>
                                <m:dPr>
                                  <m:begChr m:val="["/>
                                  <m:endChr m:val="]"/>
                                  <m:ctrlPr>
                                    <a:rPr lang="en-US" sz="800" b="0" i="1" smtClean="0">
                                      <a:latin typeface="Cambria Math" panose="02040503050406030204" pitchFamily="18" charset="0"/>
                                      <a:ea typeface="Cambria Math" panose="02040503050406030204" pitchFamily="18" charset="0"/>
                                    </a:rPr>
                                  </m:ctrlPr>
                                </m:dPr>
                                <m:e>
                                  <m:r>
                                    <a:rPr lang="en-US" sz="800" b="0" i="1" smtClean="0">
                                      <a:latin typeface="Cambria Math" panose="02040503050406030204" pitchFamily="18" charset="0"/>
                                      <a:ea typeface="Cambria Math" panose="02040503050406030204" pitchFamily="18" charset="0"/>
                                    </a:rPr>
                                    <m:t>1−</m:t>
                                  </m:r>
                                  <m:sSup>
                                    <m:sSupPr>
                                      <m:ctrlPr>
                                        <a:rPr lang="en-US" sz="800" b="0" i="1" smtClean="0">
                                          <a:latin typeface="Cambria Math" panose="02040503050406030204" pitchFamily="18" charset="0"/>
                                          <a:ea typeface="Cambria Math" panose="02040503050406030204" pitchFamily="18" charset="0"/>
                                        </a:rPr>
                                      </m:ctrlPr>
                                    </m:sSupPr>
                                    <m:e>
                                      <m:r>
                                        <a:rPr lang="en-US" sz="800" b="0" i="1" smtClean="0">
                                          <a:latin typeface="Cambria Math" panose="02040503050406030204" pitchFamily="18" charset="0"/>
                                          <a:ea typeface="Cambria Math" panose="02040503050406030204" pitchFamily="18" charset="0"/>
                                        </a:rPr>
                                        <m:t>𝑦</m:t>
                                      </m:r>
                                    </m:e>
                                    <m:sup>
                                      <m:r>
                                        <a:rPr lang="en-US" sz="800" b="0" i="1" smtClean="0">
                                          <a:latin typeface="Cambria Math" panose="02040503050406030204" pitchFamily="18" charset="0"/>
                                          <a:ea typeface="Cambria Math" panose="02040503050406030204" pitchFamily="18" charset="0"/>
                                        </a:rPr>
                                        <m:t>𝐵</m:t>
                                      </m:r>
                                    </m:sup>
                                  </m:sSup>
                                </m:e>
                              </m:d>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𝐷</m:t>
                                  </m:r>
                                </m:e>
                                <m:sub>
                                  <m:r>
                                    <a:rPr lang="en-US" sz="800" b="0" i="1" smtClean="0">
                                      <a:latin typeface="Cambria Math" panose="02040503050406030204" pitchFamily="18" charset="0"/>
                                    </a:rPr>
                                    <m:t>𝑇</m:t>
                                  </m:r>
                                </m:sub>
                              </m:sSub>
                            </m:den>
                          </m:f>
                        </m:sup>
                      </m:sSup>
                      <m:r>
                        <a:rPr lang="en-US" sz="800" b="0" i="1" smtClean="0">
                          <a:latin typeface="Cambria Math" panose="02040503050406030204" pitchFamily="18" charset="0"/>
                        </a:rPr>
                        <m:t>2</m:t>
                      </m:r>
                      <m:r>
                        <a:rPr lang="en-US" sz="800" b="0" i="1" smtClean="0">
                          <a:latin typeface="Cambria Math" panose="02040503050406030204" pitchFamily="18" charset="0"/>
                          <a:ea typeface="Cambria Math" panose="02040503050406030204" pitchFamily="18" charset="0"/>
                        </a:rPr>
                        <m:t>𝜋</m:t>
                      </m:r>
                      <m:r>
                        <a:rPr lang="en-US" sz="800" b="0" i="1" smtClean="0">
                          <a:latin typeface="Cambria Math" panose="02040503050406030204" pitchFamily="18" charset="0"/>
                          <a:ea typeface="Cambria Math" panose="02040503050406030204" pitchFamily="18" charset="0"/>
                        </a:rPr>
                        <m:t>𝑟𝑑𝑟</m:t>
                      </m:r>
                    </m:oMath>
                  </m:oMathPara>
                </a14:m>
                <a:endParaRPr lang="en-US" sz="800" b="0" dirty="0"/>
              </a:p>
            </p:txBody>
          </p:sp>
        </mc:Choice>
        <mc:Fallback>
          <p:sp>
            <p:nvSpPr>
              <p:cNvPr id="44" name="Rectangle 43">
                <a:extLst>
                  <a:ext uri="{FF2B5EF4-FFF2-40B4-BE49-F238E27FC236}">
                    <a16:creationId xmlns:a16="http://schemas.microsoft.com/office/drawing/2014/main" id="{D8A131BA-65D3-AB47-A70C-4CBBA1D23F42}"/>
                  </a:ext>
                </a:extLst>
              </p:cNvPr>
              <p:cNvSpPr>
                <a:spLocks noRot="1" noChangeAspect="1" noMove="1" noResize="1" noEditPoints="1" noAdjustHandles="1" noChangeArrowheads="1" noChangeShapeType="1" noTextEdit="1"/>
              </p:cNvSpPr>
              <p:nvPr/>
            </p:nvSpPr>
            <p:spPr>
              <a:xfrm>
                <a:off x="2010255" y="5707413"/>
                <a:ext cx="1362681" cy="297710"/>
              </a:xfrm>
              <a:prstGeom prst="rect">
                <a:avLst/>
              </a:prstGeom>
              <a:blipFill>
                <a:blip r:embed="rId3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5" name="Rectangle 44">
                <a:extLst>
                  <a:ext uri="{FF2B5EF4-FFF2-40B4-BE49-F238E27FC236}">
                    <a16:creationId xmlns:a16="http://schemas.microsoft.com/office/drawing/2014/main" id="{3144CA1B-9A42-A045-8304-A424D130B61E}"/>
                  </a:ext>
                </a:extLst>
              </p:cNvPr>
              <p:cNvSpPr/>
              <p:nvPr/>
            </p:nvSpPr>
            <p:spPr>
              <a:xfrm>
                <a:off x="1916373" y="5965601"/>
                <a:ext cx="1690335" cy="37991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𝑁</m:t>
                      </m:r>
                      <m:r>
                        <a:rPr lang="en-US" sz="800" b="0" i="1" smtClean="0">
                          <a:latin typeface="Cambria Math" panose="02040503050406030204" pitchFamily="18" charset="0"/>
                        </a:rPr>
                        <m:t>=</m:t>
                      </m:r>
                      <m:nary>
                        <m:naryPr>
                          <m:ctrlPr>
                            <a:rPr lang="en-US" sz="800" b="0" i="1" smtClean="0">
                              <a:latin typeface="Cambria Math" panose="02040503050406030204" pitchFamily="18" charset="0"/>
                            </a:rPr>
                          </m:ctrlPr>
                        </m:naryPr>
                        <m:sub>
                          <m:r>
                            <m:rPr>
                              <m:brk m:alnAt="23"/>
                            </m:rPr>
                            <a:rPr lang="en-US" sz="800" b="0" i="1" smtClean="0">
                              <a:latin typeface="Cambria Math" panose="02040503050406030204" pitchFamily="18" charset="0"/>
                            </a:rPr>
                            <m:t>0</m:t>
                          </m:r>
                        </m:sub>
                        <m:sup>
                          <m:r>
                            <a:rPr lang="en-US" sz="800" b="0" i="1" smtClean="0">
                              <a:latin typeface="Cambria Math" panose="02040503050406030204" pitchFamily="18" charset="0"/>
                            </a:rPr>
                            <m:t>𝑅</m:t>
                          </m:r>
                        </m:sup>
                        <m:e>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𝑛</m:t>
                              </m:r>
                            </m:e>
                            <m:sub>
                              <m:r>
                                <a:rPr lang="en-US" sz="800" b="0" i="1" smtClean="0">
                                  <a:latin typeface="Cambria Math" panose="02040503050406030204" pitchFamily="18" charset="0"/>
                                </a:rPr>
                                <m:t>0</m:t>
                              </m:r>
                            </m:sub>
                          </m:sSub>
                          <m:r>
                            <a:rPr lang="en-US" sz="800" b="0" i="1" smtClean="0">
                              <a:latin typeface="Cambria Math" panose="02040503050406030204" pitchFamily="18" charset="0"/>
                            </a:rPr>
                            <m:t>𝑉</m:t>
                          </m:r>
                          <m:r>
                            <a:rPr lang="en-US" sz="800" b="0" i="1" smtClean="0">
                              <a:latin typeface="Cambria Math" panose="02040503050406030204" pitchFamily="18" charset="0"/>
                            </a:rPr>
                            <m:t>(</m:t>
                          </m:r>
                          <m:r>
                            <a:rPr lang="en-US" sz="800" b="0" i="1" smtClean="0">
                              <a:latin typeface="Cambria Math" panose="02040503050406030204" pitchFamily="18" charset="0"/>
                            </a:rPr>
                            <m:t>𝑟</m:t>
                          </m:r>
                          <m:r>
                            <a:rPr lang="en-US" sz="800" b="0" i="1" smtClean="0">
                              <a:latin typeface="Cambria Math" panose="02040503050406030204" pitchFamily="18" charset="0"/>
                            </a:rPr>
                            <m:t>)</m:t>
                          </m:r>
                          <m:sSup>
                            <m:sSupPr>
                              <m:ctrlPr>
                                <a:rPr lang="en-US" sz="800" b="0" i="1" smtClean="0">
                                  <a:latin typeface="Cambria Math" panose="02040503050406030204" pitchFamily="18" charset="0"/>
                                </a:rPr>
                              </m:ctrlPr>
                            </m:sSupPr>
                            <m:e>
                              <m:r>
                                <a:rPr lang="en-US" sz="800" b="0" i="1" smtClean="0">
                                  <a:latin typeface="Cambria Math" panose="02040503050406030204" pitchFamily="18" charset="0"/>
                                </a:rPr>
                                <m:t>10</m:t>
                              </m:r>
                            </m:e>
                            <m:sup>
                              <m:f>
                                <m:fPr>
                                  <m:ctrlPr>
                                    <a:rPr lang="en-US" sz="800" b="0" i="1" smtClean="0">
                                      <a:latin typeface="Cambria Math" panose="02040503050406030204" pitchFamily="18" charset="0"/>
                                    </a:rPr>
                                  </m:ctrlPr>
                                </m:fPr>
                                <m:num>
                                  <m:r>
                                    <a:rPr lang="en-US" sz="800" b="0" i="1" smtClean="0">
                                      <a:latin typeface="Cambria Math" panose="02040503050406030204" pitchFamily="18" charset="0"/>
                                    </a:rPr>
                                    <m:t>−</m:t>
                                  </m:r>
                                  <m:r>
                                    <a:rPr lang="en-US" sz="800" b="0" i="1" smtClean="0">
                                      <a:latin typeface="Cambria Math" panose="02040503050406030204" pitchFamily="18" charset="0"/>
                                    </a:rPr>
                                    <m:t>𝐿</m:t>
                                  </m:r>
                                </m:num>
                                <m:den>
                                  <m:acc>
                                    <m:accPr>
                                      <m:chr m:val="̅"/>
                                      <m:ctrlPr>
                                        <a:rPr lang="en-US" sz="800" b="0" i="1" smtClean="0">
                                          <a:latin typeface="Cambria Math" panose="02040503050406030204" pitchFamily="18" charset="0"/>
                                          <a:ea typeface="Cambria Math" panose="02040503050406030204" pitchFamily="18" charset="0"/>
                                        </a:rPr>
                                      </m:ctrlPr>
                                    </m:accPr>
                                    <m:e>
                                      <m:acc>
                                        <m:accPr>
                                          <m:chr m:val="̅"/>
                                          <m:ctrlPr>
                                            <a:rPr lang="en-US" sz="800" b="0" i="1" smtClean="0">
                                              <a:latin typeface="Cambria Math" panose="02040503050406030204" pitchFamily="18" charset="0"/>
                                              <a:ea typeface="Cambria Math" panose="02040503050406030204" pitchFamily="18" charset="0"/>
                                            </a:rPr>
                                          </m:ctrlPr>
                                        </m:accPr>
                                        <m:e>
                                          <m:r>
                                            <a:rPr lang="en-US" sz="800" b="0" i="1" smtClean="0">
                                              <a:latin typeface="Cambria Math" panose="02040503050406030204" pitchFamily="18" charset="0"/>
                                              <a:ea typeface="Cambria Math" panose="02040503050406030204" pitchFamily="18" charset="0"/>
                                            </a:rPr>
                                            <m:t>𝑉</m:t>
                                          </m:r>
                                        </m:e>
                                      </m:acc>
                                    </m:e>
                                  </m:acc>
                                  <m:d>
                                    <m:dPr>
                                      <m:begChr m:val="["/>
                                      <m:endChr m:val="]"/>
                                      <m:ctrlPr>
                                        <a:rPr lang="en-US" sz="800" b="0" i="1" smtClean="0">
                                          <a:latin typeface="Cambria Math" panose="02040503050406030204" pitchFamily="18" charset="0"/>
                                          <a:ea typeface="Cambria Math" panose="02040503050406030204" pitchFamily="18" charset="0"/>
                                        </a:rPr>
                                      </m:ctrlPr>
                                    </m:dPr>
                                    <m:e>
                                      <m:r>
                                        <a:rPr lang="en-US" sz="800" b="0" i="1" smtClean="0">
                                          <a:latin typeface="Cambria Math" panose="02040503050406030204" pitchFamily="18" charset="0"/>
                                          <a:ea typeface="Cambria Math" panose="02040503050406030204" pitchFamily="18" charset="0"/>
                                        </a:rPr>
                                        <m:t>1−</m:t>
                                      </m:r>
                                      <m:sSup>
                                        <m:sSupPr>
                                          <m:ctrlPr>
                                            <a:rPr lang="en-US" sz="800" b="0" i="1" smtClean="0">
                                              <a:latin typeface="Cambria Math" panose="02040503050406030204" pitchFamily="18" charset="0"/>
                                              <a:ea typeface="Cambria Math" panose="02040503050406030204" pitchFamily="18" charset="0"/>
                                            </a:rPr>
                                          </m:ctrlPr>
                                        </m:sSupPr>
                                        <m:e>
                                          <m:r>
                                            <a:rPr lang="en-US" sz="800" b="0" i="1" smtClean="0">
                                              <a:latin typeface="Cambria Math" panose="02040503050406030204" pitchFamily="18" charset="0"/>
                                              <a:ea typeface="Cambria Math" panose="02040503050406030204" pitchFamily="18" charset="0"/>
                                            </a:rPr>
                                            <m:t>𝑦</m:t>
                                          </m:r>
                                        </m:e>
                                        <m:sup>
                                          <m:r>
                                            <a:rPr lang="en-US" sz="800" b="0" i="1" smtClean="0">
                                              <a:latin typeface="Cambria Math" panose="02040503050406030204" pitchFamily="18" charset="0"/>
                                              <a:ea typeface="Cambria Math" panose="02040503050406030204" pitchFamily="18" charset="0"/>
                                            </a:rPr>
                                            <m:t>𝐵</m:t>
                                          </m:r>
                                        </m:sup>
                                      </m:sSup>
                                    </m:e>
                                  </m:d>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𝐷</m:t>
                                      </m:r>
                                    </m:e>
                                    <m:sub>
                                      <m:r>
                                        <a:rPr lang="en-US" sz="800" b="0" i="1" smtClean="0">
                                          <a:latin typeface="Cambria Math" panose="02040503050406030204" pitchFamily="18" charset="0"/>
                                        </a:rPr>
                                        <m:t>𝑇</m:t>
                                      </m:r>
                                    </m:sub>
                                  </m:sSub>
                                </m:den>
                              </m:f>
                            </m:sup>
                          </m:sSup>
                          <m:r>
                            <a:rPr lang="en-US" sz="800" b="0" i="1" smtClean="0">
                              <a:latin typeface="Cambria Math" panose="02040503050406030204" pitchFamily="18" charset="0"/>
                            </a:rPr>
                            <m:t>2</m:t>
                          </m:r>
                          <m:r>
                            <a:rPr lang="en-US" sz="800" b="0" i="1" smtClean="0">
                              <a:latin typeface="Cambria Math" panose="02040503050406030204" pitchFamily="18" charset="0"/>
                              <a:ea typeface="Cambria Math" panose="02040503050406030204" pitchFamily="18" charset="0"/>
                            </a:rPr>
                            <m:t>𝜋</m:t>
                          </m:r>
                          <m:r>
                            <a:rPr lang="en-US" sz="800" b="0" i="1" smtClean="0">
                              <a:latin typeface="Cambria Math" panose="02040503050406030204" pitchFamily="18" charset="0"/>
                              <a:ea typeface="Cambria Math" panose="02040503050406030204" pitchFamily="18" charset="0"/>
                            </a:rPr>
                            <m:t>𝑟𝑑𝑟</m:t>
                          </m:r>
                        </m:e>
                      </m:nary>
                    </m:oMath>
                  </m:oMathPara>
                </a14:m>
                <a:endParaRPr lang="en-US" sz="800" b="0" dirty="0"/>
              </a:p>
            </p:txBody>
          </p:sp>
        </mc:Choice>
        <mc:Fallback>
          <p:sp>
            <p:nvSpPr>
              <p:cNvPr id="45" name="Rectangle 44">
                <a:extLst>
                  <a:ext uri="{FF2B5EF4-FFF2-40B4-BE49-F238E27FC236}">
                    <a16:creationId xmlns:a16="http://schemas.microsoft.com/office/drawing/2014/main" id="{3144CA1B-9A42-A045-8304-A424D130B61E}"/>
                  </a:ext>
                </a:extLst>
              </p:cNvPr>
              <p:cNvSpPr>
                <a:spLocks noRot="1" noChangeAspect="1" noMove="1" noResize="1" noEditPoints="1" noAdjustHandles="1" noChangeArrowheads="1" noChangeShapeType="1" noTextEdit="1"/>
              </p:cNvSpPr>
              <p:nvPr/>
            </p:nvSpPr>
            <p:spPr>
              <a:xfrm>
                <a:off x="1916373" y="5965601"/>
                <a:ext cx="1690335" cy="379912"/>
              </a:xfrm>
              <a:prstGeom prst="rect">
                <a:avLst/>
              </a:prstGeom>
              <a:blipFill>
                <a:blip r:embed="rId37"/>
                <a:stretch>
                  <a:fillRect l="-5970" t="-112903" b="-17419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6" name="Rectangle 45">
                <a:extLst>
                  <a:ext uri="{FF2B5EF4-FFF2-40B4-BE49-F238E27FC236}">
                    <a16:creationId xmlns:a16="http://schemas.microsoft.com/office/drawing/2014/main" id="{CB2D5DAB-5B91-ED45-9BB2-D0A5F7567145}"/>
                  </a:ext>
                </a:extLst>
              </p:cNvPr>
              <p:cNvSpPr/>
              <p:nvPr/>
            </p:nvSpPr>
            <p:spPr>
              <a:xfrm>
                <a:off x="1937016" y="6321108"/>
                <a:ext cx="2165978" cy="38125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𝑁</m:t>
                      </m:r>
                      <m:r>
                        <a:rPr lang="en-US" sz="800" b="0" i="1" smtClean="0">
                          <a:latin typeface="Cambria Math" panose="02040503050406030204" pitchFamily="18" charset="0"/>
                        </a:rPr>
                        <m:t>=</m:t>
                      </m:r>
                      <m:nary>
                        <m:naryPr>
                          <m:ctrlPr>
                            <a:rPr lang="en-US" sz="800" b="0" i="1" smtClean="0">
                              <a:latin typeface="Cambria Math" panose="02040503050406030204" pitchFamily="18" charset="0"/>
                            </a:rPr>
                          </m:ctrlPr>
                        </m:naryPr>
                        <m:sub>
                          <m:r>
                            <m:rPr>
                              <m:brk m:alnAt="23"/>
                            </m:rPr>
                            <a:rPr lang="en-US" sz="800" b="0" i="1" smtClean="0">
                              <a:latin typeface="Cambria Math" panose="02040503050406030204" pitchFamily="18" charset="0"/>
                            </a:rPr>
                            <m:t>0</m:t>
                          </m:r>
                        </m:sub>
                        <m:sup>
                          <m:r>
                            <a:rPr lang="en-US" sz="800" b="0" i="1" smtClean="0">
                              <a:latin typeface="Cambria Math" panose="02040503050406030204" pitchFamily="18" charset="0"/>
                            </a:rPr>
                            <m:t>1</m:t>
                          </m:r>
                        </m:sup>
                        <m:e>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𝑛</m:t>
                              </m:r>
                            </m:e>
                            <m:sub>
                              <m:r>
                                <a:rPr lang="en-US" sz="800" b="0" i="1" smtClean="0">
                                  <a:latin typeface="Cambria Math" panose="02040503050406030204" pitchFamily="18" charset="0"/>
                                </a:rPr>
                                <m:t>0</m:t>
                              </m:r>
                            </m:sub>
                          </m:sSub>
                          <m:r>
                            <a:rPr lang="en-US" sz="800" b="0" i="1" smtClean="0">
                              <a:latin typeface="Cambria Math" panose="02040503050406030204" pitchFamily="18" charset="0"/>
                            </a:rPr>
                            <m:t>𝐴</m:t>
                          </m:r>
                          <m:r>
                            <a:rPr lang="en-US" sz="800" b="0" i="1" smtClean="0">
                              <a:latin typeface="Cambria Math" panose="02040503050406030204" pitchFamily="18" charset="0"/>
                            </a:rPr>
                            <m:t>(1−</m:t>
                          </m:r>
                          <m:sSup>
                            <m:sSupPr>
                              <m:ctrlPr>
                                <a:rPr lang="en-US" sz="800" b="0" i="1" smtClean="0">
                                  <a:latin typeface="Cambria Math" panose="02040503050406030204" pitchFamily="18" charset="0"/>
                                </a:rPr>
                              </m:ctrlPr>
                            </m:sSupPr>
                            <m:e>
                              <m:r>
                                <a:rPr lang="en-US" sz="800" b="0" i="1" smtClean="0">
                                  <a:latin typeface="Cambria Math" panose="02040503050406030204" pitchFamily="18" charset="0"/>
                                </a:rPr>
                                <m:t>𝑦</m:t>
                              </m:r>
                            </m:e>
                            <m:sup>
                              <m:r>
                                <a:rPr lang="en-US" sz="800" b="0" i="1" smtClean="0">
                                  <a:latin typeface="Cambria Math" panose="02040503050406030204" pitchFamily="18" charset="0"/>
                                </a:rPr>
                                <m:t>𝐵</m:t>
                              </m:r>
                            </m:sup>
                          </m:sSup>
                          <m:r>
                            <a:rPr lang="en-US" sz="800" b="0" i="1" smtClean="0">
                              <a:latin typeface="Cambria Math" panose="02040503050406030204" pitchFamily="18" charset="0"/>
                            </a:rPr>
                            <m:t>)</m:t>
                          </m:r>
                          <m:acc>
                            <m:accPr>
                              <m:chr m:val="̅"/>
                              <m:ctrlPr>
                                <a:rPr lang="en-US" sz="800" b="0" i="1" smtClean="0">
                                  <a:latin typeface="Cambria Math" panose="02040503050406030204" pitchFamily="18" charset="0"/>
                                  <a:ea typeface="Cambria Math" panose="02040503050406030204" pitchFamily="18" charset="0"/>
                                </a:rPr>
                              </m:ctrlPr>
                            </m:accPr>
                            <m:e>
                              <m:r>
                                <a:rPr lang="en-US" sz="800" b="0" i="1" smtClean="0">
                                  <a:latin typeface="Cambria Math" panose="02040503050406030204" pitchFamily="18" charset="0"/>
                                  <a:ea typeface="Cambria Math" panose="02040503050406030204" pitchFamily="18" charset="0"/>
                                </a:rPr>
                                <m:t>𝑉</m:t>
                              </m:r>
                            </m:e>
                          </m:acc>
                          <m:sSup>
                            <m:sSupPr>
                              <m:ctrlPr>
                                <a:rPr lang="en-US" sz="800" b="0" i="1" smtClean="0">
                                  <a:latin typeface="Cambria Math" panose="02040503050406030204" pitchFamily="18" charset="0"/>
                                </a:rPr>
                              </m:ctrlPr>
                            </m:sSupPr>
                            <m:e>
                              <m:r>
                                <a:rPr lang="en-US" sz="800" b="0" i="1" smtClean="0">
                                  <a:latin typeface="Cambria Math" panose="02040503050406030204" pitchFamily="18" charset="0"/>
                                </a:rPr>
                                <m:t>10</m:t>
                              </m:r>
                            </m:e>
                            <m:sup>
                              <m:f>
                                <m:fPr>
                                  <m:ctrlPr>
                                    <a:rPr lang="en-US" sz="800" b="0" i="1" smtClean="0">
                                      <a:latin typeface="Cambria Math" panose="02040503050406030204" pitchFamily="18" charset="0"/>
                                    </a:rPr>
                                  </m:ctrlPr>
                                </m:fPr>
                                <m:num>
                                  <m:r>
                                    <a:rPr lang="en-US" sz="800" b="0" i="1" smtClean="0">
                                      <a:latin typeface="Cambria Math" panose="02040503050406030204" pitchFamily="18" charset="0"/>
                                    </a:rPr>
                                    <m:t>−</m:t>
                                  </m:r>
                                  <m:r>
                                    <a:rPr lang="en-US" sz="800" b="0" i="1" smtClean="0">
                                      <a:latin typeface="Cambria Math" panose="02040503050406030204" pitchFamily="18" charset="0"/>
                                    </a:rPr>
                                    <m:t>𝐿</m:t>
                                  </m:r>
                                </m:num>
                                <m:den>
                                  <m:acc>
                                    <m:accPr>
                                      <m:chr m:val="̅"/>
                                      <m:ctrlPr>
                                        <a:rPr lang="en-US" sz="800" b="0" i="1" smtClean="0">
                                          <a:latin typeface="Cambria Math" panose="02040503050406030204" pitchFamily="18" charset="0"/>
                                          <a:ea typeface="Cambria Math" panose="02040503050406030204" pitchFamily="18" charset="0"/>
                                        </a:rPr>
                                      </m:ctrlPr>
                                    </m:accPr>
                                    <m:e>
                                      <m:r>
                                        <a:rPr lang="en-US" sz="800" b="0" i="1" smtClean="0">
                                          <a:latin typeface="Cambria Math" panose="02040503050406030204" pitchFamily="18" charset="0"/>
                                          <a:ea typeface="Cambria Math" panose="02040503050406030204" pitchFamily="18" charset="0"/>
                                        </a:rPr>
                                        <m:t>𝐴</m:t>
                                      </m:r>
                                      <m:acc>
                                        <m:accPr>
                                          <m:chr m:val="̅"/>
                                          <m:ctrlPr>
                                            <a:rPr lang="en-US" sz="800" b="0" i="1" smtClean="0">
                                              <a:latin typeface="Cambria Math" panose="02040503050406030204" pitchFamily="18" charset="0"/>
                                              <a:ea typeface="Cambria Math" panose="02040503050406030204" pitchFamily="18" charset="0"/>
                                            </a:rPr>
                                          </m:ctrlPr>
                                        </m:accPr>
                                        <m:e>
                                          <m:r>
                                            <a:rPr lang="en-US" sz="800" b="0" i="1" smtClean="0">
                                              <a:latin typeface="Cambria Math" panose="02040503050406030204" pitchFamily="18" charset="0"/>
                                              <a:ea typeface="Cambria Math" panose="02040503050406030204" pitchFamily="18" charset="0"/>
                                            </a:rPr>
                                            <m:t>𝑉</m:t>
                                          </m:r>
                                        </m:e>
                                      </m:acc>
                                    </m:e>
                                  </m:acc>
                                  <m:d>
                                    <m:dPr>
                                      <m:begChr m:val="["/>
                                      <m:endChr m:val="]"/>
                                      <m:ctrlPr>
                                        <a:rPr lang="en-US" sz="800" b="0" i="1" smtClean="0">
                                          <a:latin typeface="Cambria Math" panose="02040503050406030204" pitchFamily="18" charset="0"/>
                                          <a:ea typeface="Cambria Math" panose="02040503050406030204" pitchFamily="18" charset="0"/>
                                        </a:rPr>
                                      </m:ctrlPr>
                                    </m:dPr>
                                    <m:e>
                                      <m:r>
                                        <a:rPr lang="en-US" sz="800" b="0" i="1" smtClean="0">
                                          <a:latin typeface="Cambria Math" panose="02040503050406030204" pitchFamily="18" charset="0"/>
                                          <a:ea typeface="Cambria Math" panose="02040503050406030204" pitchFamily="18" charset="0"/>
                                        </a:rPr>
                                        <m:t>1−</m:t>
                                      </m:r>
                                      <m:sSup>
                                        <m:sSupPr>
                                          <m:ctrlPr>
                                            <a:rPr lang="en-US" sz="800" b="0" i="1" smtClean="0">
                                              <a:latin typeface="Cambria Math" panose="02040503050406030204" pitchFamily="18" charset="0"/>
                                              <a:ea typeface="Cambria Math" panose="02040503050406030204" pitchFamily="18" charset="0"/>
                                            </a:rPr>
                                          </m:ctrlPr>
                                        </m:sSupPr>
                                        <m:e>
                                          <m:r>
                                            <a:rPr lang="en-US" sz="800" b="0" i="1" smtClean="0">
                                              <a:latin typeface="Cambria Math" panose="02040503050406030204" pitchFamily="18" charset="0"/>
                                              <a:ea typeface="Cambria Math" panose="02040503050406030204" pitchFamily="18" charset="0"/>
                                            </a:rPr>
                                            <m:t>𝑦</m:t>
                                          </m:r>
                                        </m:e>
                                        <m:sup>
                                          <m:r>
                                            <a:rPr lang="en-US" sz="800" b="0" i="1" smtClean="0">
                                              <a:latin typeface="Cambria Math" panose="02040503050406030204" pitchFamily="18" charset="0"/>
                                              <a:ea typeface="Cambria Math" panose="02040503050406030204" pitchFamily="18" charset="0"/>
                                            </a:rPr>
                                            <m:t>𝐵</m:t>
                                          </m:r>
                                        </m:sup>
                                      </m:sSup>
                                    </m:e>
                                  </m:d>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𝐷</m:t>
                                      </m:r>
                                    </m:e>
                                    <m:sub>
                                      <m:r>
                                        <a:rPr lang="en-US" sz="800" b="0" i="1" smtClean="0">
                                          <a:latin typeface="Cambria Math" panose="02040503050406030204" pitchFamily="18" charset="0"/>
                                        </a:rPr>
                                        <m:t>𝑇</m:t>
                                      </m:r>
                                    </m:sub>
                                  </m:sSub>
                                </m:den>
                              </m:f>
                            </m:sup>
                          </m:sSup>
                          <m:r>
                            <a:rPr lang="en-US" sz="800" b="0" i="1" smtClean="0">
                              <a:latin typeface="Cambria Math" panose="02040503050406030204" pitchFamily="18" charset="0"/>
                            </a:rPr>
                            <m:t>2</m:t>
                          </m:r>
                          <m:r>
                            <a:rPr lang="en-US" sz="800" b="0" i="1" smtClean="0">
                              <a:latin typeface="Cambria Math" panose="02040503050406030204" pitchFamily="18" charset="0"/>
                              <a:ea typeface="Cambria Math" panose="02040503050406030204" pitchFamily="18" charset="0"/>
                            </a:rPr>
                            <m:t>𝜋</m:t>
                          </m:r>
                          <m:sSup>
                            <m:sSupPr>
                              <m:ctrlPr>
                                <a:rPr lang="en-US" sz="800" b="0" i="1" smtClean="0">
                                  <a:latin typeface="Cambria Math" panose="02040503050406030204" pitchFamily="18" charset="0"/>
                                  <a:ea typeface="Cambria Math" panose="02040503050406030204" pitchFamily="18" charset="0"/>
                                </a:rPr>
                              </m:ctrlPr>
                            </m:sSupPr>
                            <m:e>
                              <m:r>
                                <a:rPr lang="en-US" sz="800" b="0" i="1" smtClean="0">
                                  <a:latin typeface="Cambria Math" panose="02040503050406030204" pitchFamily="18" charset="0"/>
                                  <a:ea typeface="Cambria Math" panose="02040503050406030204" pitchFamily="18" charset="0"/>
                                </a:rPr>
                                <m:t>𝑅</m:t>
                              </m:r>
                            </m:e>
                            <m:sup>
                              <m:r>
                                <a:rPr lang="en-US" sz="800" b="0" i="1" smtClean="0">
                                  <a:latin typeface="Cambria Math" panose="02040503050406030204" pitchFamily="18" charset="0"/>
                                  <a:ea typeface="Cambria Math" panose="02040503050406030204" pitchFamily="18" charset="0"/>
                                </a:rPr>
                                <m:t>2</m:t>
                              </m:r>
                            </m:sup>
                          </m:sSup>
                          <m:r>
                            <a:rPr lang="en-US" sz="800" b="0" i="1" smtClean="0">
                              <a:latin typeface="Cambria Math" panose="02040503050406030204" pitchFamily="18" charset="0"/>
                              <a:ea typeface="Cambria Math" panose="02040503050406030204" pitchFamily="18" charset="0"/>
                            </a:rPr>
                            <m:t>𝑦</m:t>
                          </m:r>
                          <m:r>
                            <a:rPr lang="en-US" sz="800" b="0" i="1" smtClean="0">
                              <a:latin typeface="Cambria Math" panose="02040503050406030204" pitchFamily="18" charset="0"/>
                              <a:ea typeface="Cambria Math" panose="02040503050406030204" pitchFamily="18" charset="0"/>
                            </a:rPr>
                            <m:t>𝑑</m:t>
                          </m:r>
                          <m:r>
                            <a:rPr lang="en-US" sz="800" b="0" i="1" smtClean="0">
                              <a:latin typeface="Cambria Math" panose="02040503050406030204" pitchFamily="18" charset="0"/>
                              <a:ea typeface="Cambria Math" panose="02040503050406030204" pitchFamily="18" charset="0"/>
                            </a:rPr>
                            <m:t>𝑦</m:t>
                          </m:r>
                        </m:e>
                      </m:nary>
                    </m:oMath>
                  </m:oMathPara>
                </a14:m>
                <a:endParaRPr lang="en-US" sz="800" b="0" dirty="0"/>
              </a:p>
            </p:txBody>
          </p:sp>
        </mc:Choice>
        <mc:Fallback>
          <p:sp>
            <p:nvSpPr>
              <p:cNvPr id="46" name="Rectangle 45">
                <a:extLst>
                  <a:ext uri="{FF2B5EF4-FFF2-40B4-BE49-F238E27FC236}">
                    <a16:creationId xmlns:a16="http://schemas.microsoft.com/office/drawing/2014/main" id="{CB2D5DAB-5B91-ED45-9BB2-D0A5F7567145}"/>
                  </a:ext>
                </a:extLst>
              </p:cNvPr>
              <p:cNvSpPr>
                <a:spLocks noRot="1" noChangeAspect="1" noMove="1" noResize="1" noEditPoints="1" noAdjustHandles="1" noChangeArrowheads="1" noChangeShapeType="1" noTextEdit="1"/>
              </p:cNvSpPr>
              <p:nvPr/>
            </p:nvSpPr>
            <p:spPr>
              <a:xfrm>
                <a:off x="1937016" y="6321108"/>
                <a:ext cx="2165978" cy="381258"/>
              </a:xfrm>
              <a:prstGeom prst="rect">
                <a:avLst/>
              </a:prstGeom>
              <a:blipFill>
                <a:blip r:embed="rId38"/>
                <a:stretch>
                  <a:fillRect l="-5263" t="-109677" b="-17419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7" name="Rectangle 46">
                <a:extLst>
                  <a:ext uri="{FF2B5EF4-FFF2-40B4-BE49-F238E27FC236}">
                    <a16:creationId xmlns:a16="http://schemas.microsoft.com/office/drawing/2014/main" id="{DBA0CFEB-6DC0-D243-AB07-47356EBB6414}"/>
                  </a:ext>
                </a:extLst>
              </p:cNvPr>
              <p:cNvSpPr/>
              <p:nvPr/>
            </p:nvSpPr>
            <p:spPr>
              <a:xfrm>
                <a:off x="1945782" y="6670012"/>
                <a:ext cx="2179828" cy="47609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en-US" sz="800" b="0" i="1" smtClean="0">
                              <a:latin typeface="Cambria Math" panose="02040503050406030204" pitchFamily="18" charset="0"/>
                            </a:rPr>
                          </m:ctrlPr>
                        </m:fPr>
                        <m:num>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𝑁</m:t>
                              </m:r>
                            </m:e>
                            <m:sub>
                              <m:r>
                                <a:rPr lang="en-US" sz="800" b="0" i="1" smtClean="0">
                                  <a:latin typeface="Cambria Math" panose="02040503050406030204" pitchFamily="18" charset="0"/>
                                </a:rPr>
                                <m:t>0</m:t>
                              </m:r>
                            </m:sub>
                          </m:sSub>
                        </m:num>
                        <m:den>
                          <m:r>
                            <a:rPr lang="en-US" sz="800" b="0" i="1" smtClean="0">
                              <a:latin typeface="Cambria Math" panose="02040503050406030204" pitchFamily="18" charset="0"/>
                            </a:rPr>
                            <m:t>𝑁</m:t>
                          </m:r>
                        </m:den>
                      </m:f>
                      <m:r>
                        <a:rPr lang="en-US" sz="800" b="0" i="1" smtClean="0">
                          <a:latin typeface="Cambria Math" panose="02040503050406030204" pitchFamily="18" charset="0"/>
                        </a:rPr>
                        <m:t>=</m:t>
                      </m:r>
                      <m:f>
                        <m:fPr>
                          <m:ctrlPr>
                            <a:rPr lang="en-US" sz="800" b="0" i="1" smtClean="0">
                              <a:latin typeface="Cambria Math" panose="02040503050406030204" pitchFamily="18" charset="0"/>
                            </a:rPr>
                          </m:ctrlPr>
                        </m:fPr>
                        <m:num>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𝑛</m:t>
                              </m:r>
                            </m:e>
                            <m:sub>
                              <m:r>
                                <a:rPr lang="en-US" sz="800" b="0" i="1" smtClean="0">
                                  <a:latin typeface="Cambria Math" panose="02040503050406030204" pitchFamily="18" charset="0"/>
                                </a:rPr>
                                <m:t>0</m:t>
                              </m:r>
                            </m:sub>
                          </m:sSub>
                          <m:r>
                            <a:rPr lang="en-US" sz="800" b="0" i="1" smtClean="0">
                              <a:latin typeface="Cambria Math" panose="02040503050406030204" pitchFamily="18" charset="0"/>
                              <a:ea typeface="Cambria Math" panose="02040503050406030204" pitchFamily="18" charset="0"/>
                            </a:rPr>
                            <m:t>𝜋</m:t>
                          </m:r>
                          <m:sSup>
                            <m:sSupPr>
                              <m:ctrlPr>
                                <a:rPr lang="en-US" sz="800" b="0" i="1" smtClean="0">
                                  <a:latin typeface="Cambria Math" panose="02040503050406030204" pitchFamily="18" charset="0"/>
                                  <a:ea typeface="Cambria Math" panose="02040503050406030204" pitchFamily="18" charset="0"/>
                                </a:rPr>
                              </m:ctrlPr>
                            </m:sSupPr>
                            <m:e>
                              <m:r>
                                <a:rPr lang="en-US" sz="800" b="0" i="1" smtClean="0">
                                  <a:latin typeface="Cambria Math" panose="02040503050406030204" pitchFamily="18" charset="0"/>
                                  <a:ea typeface="Cambria Math" panose="02040503050406030204" pitchFamily="18" charset="0"/>
                                </a:rPr>
                                <m:t>𝑅</m:t>
                              </m:r>
                            </m:e>
                            <m:sup>
                              <m:r>
                                <a:rPr lang="en-US" sz="800" b="0" i="1" smtClean="0">
                                  <a:latin typeface="Cambria Math" panose="02040503050406030204" pitchFamily="18" charset="0"/>
                                  <a:ea typeface="Cambria Math" panose="02040503050406030204" pitchFamily="18" charset="0"/>
                                </a:rPr>
                                <m:t>2</m:t>
                              </m:r>
                            </m:sup>
                          </m:sSup>
                          <m:acc>
                            <m:accPr>
                              <m:chr m:val="̅"/>
                              <m:ctrlPr>
                                <a:rPr lang="en-US" sz="800" b="0" i="1" smtClean="0">
                                  <a:latin typeface="Cambria Math" panose="02040503050406030204" pitchFamily="18" charset="0"/>
                                  <a:ea typeface="Cambria Math" panose="02040503050406030204" pitchFamily="18" charset="0"/>
                                </a:rPr>
                              </m:ctrlPr>
                            </m:accPr>
                            <m:e>
                              <m:r>
                                <a:rPr lang="en-US" sz="800" b="0" i="1" smtClean="0">
                                  <a:latin typeface="Cambria Math" panose="02040503050406030204" pitchFamily="18" charset="0"/>
                                  <a:ea typeface="Cambria Math" panose="02040503050406030204" pitchFamily="18" charset="0"/>
                                </a:rPr>
                                <m:t>𝑉</m:t>
                              </m:r>
                            </m:e>
                          </m:acc>
                        </m:num>
                        <m:den>
                          <m:nary>
                            <m:naryPr>
                              <m:ctrlPr>
                                <a:rPr lang="en-US" sz="800" b="0" i="1" smtClean="0">
                                  <a:latin typeface="Cambria Math" panose="02040503050406030204" pitchFamily="18" charset="0"/>
                                </a:rPr>
                              </m:ctrlPr>
                            </m:naryPr>
                            <m:sub>
                              <m:r>
                                <m:rPr>
                                  <m:brk m:alnAt="23"/>
                                </m:rPr>
                                <a:rPr lang="en-US" sz="800" b="0" i="1" smtClean="0">
                                  <a:latin typeface="Cambria Math" panose="02040503050406030204" pitchFamily="18" charset="0"/>
                                </a:rPr>
                                <m:t>0</m:t>
                              </m:r>
                            </m:sub>
                            <m:sup>
                              <m:r>
                                <a:rPr lang="en-US" sz="800" b="0" i="1" smtClean="0">
                                  <a:latin typeface="Cambria Math" panose="02040503050406030204" pitchFamily="18" charset="0"/>
                                </a:rPr>
                                <m:t>1</m:t>
                              </m:r>
                            </m:sup>
                            <m:e>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𝑛</m:t>
                                  </m:r>
                                </m:e>
                                <m:sub>
                                  <m:r>
                                    <a:rPr lang="en-US" sz="800" b="0" i="1" smtClean="0">
                                      <a:latin typeface="Cambria Math" panose="02040503050406030204" pitchFamily="18" charset="0"/>
                                    </a:rPr>
                                    <m:t>0</m:t>
                                  </m:r>
                                </m:sub>
                              </m:sSub>
                              <m:r>
                                <a:rPr lang="en-US" sz="800" b="0" i="1" smtClean="0">
                                  <a:latin typeface="Cambria Math" panose="02040503050406030204" pitchFamily="18" charset="0"/>
                                </a:rPr>
                                <m:t>𝐴</m:t>
                              </m:r>
                              <m:r>
                                <a:rPr lang="en-US" sz="800" b="0" i="1" smtClean="0">
                                  <a:latin typeface="Cambria Math" panose="02040503050406030204" pitchFamily="18" charset="0"/>
                                </a:rPr>
                                <m:t>(1−</m:t>
                              </m:r>
                              <m:sSup>
                                <m:sSupPr>
                                  <m:ctrlPr>
                                    <a:rPr lang="en-US" sz="800" b="0" i="1" smtClean="0">
                                      <a:latin typeface="Cambria Math" panose="02040503050406030204" pitchFamily="18" charset="0"/>
                                    </a:rPr>
                                  </m:ctrlPr>
                                </m:sSupPr>
                                <m:e>
                                  <m:r>
                                    <a:rPr lang="en-US" sz="800" b="0" i="1" smtClean="0">
                                      <a:latin typeface="Cambria Math" panose="02040503050406030204" pitchFamily="18" charset="0"/>
                                    </a:rPr>
                                    <m:t>𝑦</m:t>
                                  </m:r>
                                </m:e>
                                <m:sup>
                                  <m:r>
                                    <a:rPr lang="en-US" sz="800" b="0" i="1" smtClean="0">
                                      <a:latin typeface="Cambria Math" panose="02040503050406030204" pitchFamily="18" charset="0"/>
                                    </a:rPr>
                                    <m:t>𝐵</m:t>
                                  </m:r>
                                </m:sup>
                              </m:sSup>
                              <m:r>
                                <a:rPr lang="en-US" sz="800" b="0" i="1" smtClean="0">
                                  <a:latin typeface="Cambria Math" panose="02040503050406030204" pitchFamily="18" charset="0"/>
                                </a:rPr>
                                <m:t>)</m:t>
                              </m:r>
                              <m:acc>
                                <m:accPr>
                                  <m:chr m:val="̅"/>
                                  <m:ctrlPr>
                                    <a:rPr lang="en-US" sz="800" b="0" i="1" smtClean="0">
                                      <a:latin typeface="Cambria Math" panose="02040503050406030204" pitchFamily="18" charset="0"/>
                                      <a:ea typeface="Cambria Math" panose="02040503050406030204" pitchFamily="18" charset="0"/>
                                    </a:rPr>
                                  </m:ctrlPr>
                                </m:accPr>
                                <m:e>
                                  <m:r>
                                    <a:rPr lang="en-US" sz="800" b="0" i="1" smtClean="0">
                                      <a:latin typeface="Cambria Math" panose="02040503050406030204" pitchFamily="18" charset="0"/>
                                      <a:ea typeface="Cambria Math" panose="02040503050406030204" pitchFamily="18" charset="0"/>
                                    </a:rPr>
                                    <m:t>𝑉</m:t>
                                  </m:r>
                                </m:e>
                              </m:acc>
                              <m:sSup>
                                <m:sSupPr>
                                  <m:ctrlPr>
                                    <a:rPr lang="en-US" sz="800" b="0" i="1" smtClean="0">
                                      <a:latin typeface="Cambria Math" panose="02040503050406030204" pitchFamily="18" charset="0"/>
                                    </a:rPr>
                                  </m:ctrlPr>
                                </m:sSupPr>
                                <m:e>
                                  <m:r>
                                    <a:rPr lang="en-US" sz="800" b="0" i="1" smtClean="0">
                                      <a:latin typeface="Cambria Math" panose="02040503050406030204" pitchFamily="18" charset="0"/>
                                    </a:rPr>
                                    <m:t>10</m:t>
                                  </m:r>
                                </m:e>
                                <m:sup>
                                  <m:f>
                                    <m:fPr>
                                      <m:ctrlPr>
                                        <a:rPr lang="en-US" sz="800" b="0" i="1" smtClean="0">
                                          <a:latin typeface="Cambria Math" panose="02040503050406030204" pitchFamily="18" charset="0"/>
                                        </a:rPr>
                                      </m:ctrlPr>
                                    </m:fPr>
                                    <m:num>
                                      <m:r>
                                        <a:rPr lang="en-US" sz="800" b="0" i="1" smtClean="0">
                                          <a:latin typeface="Cambria Math" panose="02040503050406030204" pitchFamily="18" charset="0"/>
                                        </a:rPr>
                                        <m:t>−</m:t>
                                      </m:r>
                                      <m:r>
                                        <a:rPr lang="en-US" sz="800" b="0" i="1" smtClean="0">
                                          <a:latin typeface="Cambria Math" panose="02040503050406030204" pitchFamily="18" charset="0"/>
                                        </a:rPr>
                                        <m:t>𝐿</m:t>
                                      </m:r>
                                    </m:num>
                                    <m:den>
                                      <m:acc>
                                        <m:accPr>
                                          <m:chr m:val="̅"/>
                                          <m:ctrlPr>
                                            <a:rPr lang="en-US" sz="800" b="0" i="1" smtClean="0">
                                              <a:latin typeface="Cambria Math" panose="02040503050406030204" pitchFamily="18" charset="0"/>
                                              <a:ea typeface="Cambria Math" panose="02040503050406030204" pitchFamily="18" charset="0"/>
                                            </a:rPr>
                                          </m:ctrlPr>
                                        </m:accPr>
                                        <m:e>
                                          <m:r>
                                            <a:rPr lang="en-US" sz="800" b="0" i="1" smtClean="0">
                                              <a:latin typeface="Cambria Math" panose="02040503050406030204" pitchFamily="18" charset="0"/>
                                              <a:ea typeface="Cambria Math" panose="02040503050406030204" pitchFamily="18" charset="0"/>
                                            </a:rPr>
                                            <m:t>𝐴</m:t>
                                          </m:r>
                                          <m:acc>
                                            <m:accPr>
                                              <m:chr m:val="̅"/>
                                              <m:ctrlPr>
                                                <a:rPr lang="en-US" sz="800" b="0" i="1" smtClean="0">
                                                  <a:latin typeface="Cambria Math" panose="02040503050406030204" pitchFamily="18" charset="0"/>
                                                  <a:ea typeface="Cambria Math" panose="02040503050406030204" pitchFamily="18" charset="0"/>
                                                </a:rPr>
                                              </m:ctrlPr>
                                            </m:accPr>
                                            <m:e>
                                              <m:r>
                                                <a:rPr lang="en-US" sz="800" b="0" i="1" smtClean="0">
                                                  <a:latin typeface="Cambria Math" panose="02040503050406030204" pitchFamily="18" charset="0"/>
                                                  <a:ea typeface="Cambria Math" panose="02040503050406030204" pitchFamily="18" charset="0"/>
                                                </a:rPr>
                                                <m:t>𝑉</m:t>
                                              </m:r>
                                            </m:e>
                                          </m:acc>
                                        </m:e>
                                      </m:acc>
                                      <m:d>
                                        <m:dPr>
                                          <m:begChr m:val="["/>
                                          <m:endChr m:val="]"/>
                                          <m:ctrlPr>
                                            <a:rPr lang="en-US" sz="800" b="0" i="1" smtClean="0">
                                              <a:latin typeface="Cambria Math" panose="02040503050406030204" pitchFamily="18" charset="0"/>
                                              <a:ea typeface="Cambria Math" panose="02040503050406030204" pitchFamily="18" charset="0"/>
                                            </a:rPr>
                                          </m:ctrlPr>
                                        </m:dPr>
                                        <m:e>
                                          <m:r>
                                            <a:rPr lang="en-US" sz="800" b="0" i="1" smtClean="0">
                                              <a:latin typeface="Cambria Math" panose="02040503050406030204" pitchFamily="18" charset="0"/>
                                              <a:ea typeface="Cambria Math" panose="02040503050406030204" pitchFamily="18" charset="0"/>
                                            </a:rPr>
                                            <m:t>1−</m:t>
                                          </m:r>
                                          <m:sSup>
                                            <m:sSupPr>
                                              <m:ctrlPr>
                                                <a:rPr lang="en-US" sz="800" b="0" i="1" smtClean="0">
                                                  <a:latin typeface="Cambria Math" panose="02040503050406030204" pitchFamily="18" charset="0"/>
                                                  <a:ea typeface="Cambria Math" panose="02040503050406030204" pitchFamily="18" charset="0"/>
                                                </a:rPr>
                                              </m:ctrlPr>
                                            </m:sSupPr>
                                            <m:e>
                                              <m:r>
                                                <a:rPr lang="en-US" sz="800" b="0" i="1" smtClean="0">
                                                  <a:latin typeface="Cambria Math" panose="02040503050406030204" pitchFamily="18" charset="0"/>
                                                  <a:ea typeface="Cambria Math" panose="02040503050406030204" pitchFamily="18" charset="0"/>
                                                </a:rPr>
                                                <m:t>𝑦</m:t>
                                              </m:r>
                                            </m:e>
                                            <m:sup>
                                              <m:r>
                                                <a:rPr lang="en-US" sz="800" b="0" i="1" smtClean="0">
                                                  <a:latin typeface="Cambria Math" panose="02040503050406030204" pitchFamily="18" charset="0"/>
                                                  <a:ea typeface="Cambria Math" panose="02040503050406030204" pitchFamily="18" charset="0"/>
                                                </a:rPr>
                                                <m:t>𝐵</m:t>
                                              </m:r>
                                            </m:sup>
                                          </m:sSup>
                                        </m:e>
                                      </m:d>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𝐷</m:t>
                                          </m:r>
                                        </m:e>
                                        <m:sub>
                                          <m:r>
                                            <a:rPr lang="en-US" sz="800" b="0" i="1" smtClean="0">
                                              <a:latin typeface="Cambria Math" panose="02040503050406030204" pitchFamily="18" charset="0"/>
                                            </a:rPr>
                                            <m:t>𝑇</m:t>
                                          </m:r>
                                        </m:sub>
                                      </m:sSub>
                                    </m:den>
                                  </m:f>
                                </m:sup>
                              </m:sSup>
                              <m:r>
                                <a:rPr lang="en-US" sz="800" b="0" i="1" smtClean="0">
                                  <a:latin typeface="Cambria Math" panose="02040503050406030204" pitchFamily="18" charset="0"/>
                                </a:rPr>
                                <m:t>2</m:t>
                              </m:r>
                              <m:r>
                                <a:rPr lang="en-US" sz="800" b="0" i="1" smtClean="0">
                                  <a:latin typeface="Cambria Math" panose="02040503050406030204" pitchFamily="18" charset="0"/>
                                  <a:ea typeface="Cambria Math" panose="02040503050406030204" pitchFamily="18" charset="0"/>
                                </a:rPr>
                                <m:t>𝜋</m:t>
                              </m:r>
                              <m:sSup>
                                <m:sSupPr>
                                  <m:ctrlPr>
                                    <a:rPr lang="en-US" sz="800" b="0" i="1" smtClean="0">
                                      <a:latin typeface="Cambria Math" panose="02040503050406030204" pitchFamily="18" charset="0"/>
                                      <a:ea typeface="Cambria Math" panose="02040503050406030204" pitchFamily="18" charset="0"/>
                                    </a:rPr>
                                  </m:ctrlPr>
                                </m:sSupPr>
                                <m:e>
                                  <m:r>
                                    <a:rPr lang="en-US" sz="800" b="0" i="1" smtClean="0">
                                      <a:latin typeface="Cambria Math" panose="02040503050406030204" pitchFamily="18" charset="0"/>
                                      <a:ea typeface="Cambria Math" panose="02040503050406030204" pitchFamily="18" charset="0"/>
                                    </a:rPr>
                                    <m:t>𝑅</m:t>
                                  </m:r>
                                </m:e>
                                <m:sup>
                                  <m:r>
                                    <a:rPr lang="en-US" sz="800" b="0" i="1" smtClean="0">
                                      <a:latin typeface="Cambria Math" panose="02040503050406030204" pitchFamily="18" charset="0"/>
                                      <a:ea typeface="Cambria Math" panose="02040503050406030204" pitchFamily="18" charset="0"/>
                                    </a:rPr>
                                    <m:t>2</m:t>
                                  </m:r>
                                </m:sup>
                              </m:sSup>
                              <m:r>
                                <a:rPr lang="en-US" sz="800" b="0" i="1" smtClean="0">
                                  <a:latin typeface="Cambria Math" panose="02040503050406030204" pitchFamily="18" charset="0"/>
                                  <a:ea typeface="Cambria Math" panose="02040503050406030204" pitchFamily="18" charset="0"/>
                                </a:rPr>
                                <m:t>𝑦𝑑𝑦</m:t>
                              </m:r>
                            </m:e>
                          </m:nary>
                        </m:den>
                      </m:f>
                    </m:oMath>
                  </m:oMathPara>
                </a14:m>
                <a:endParaRPr lang="en-US" sz="800" b="0" dirty="0"/>
              </a:p>
            </p:txBody>
          </p:sp>
        </mc:Choice>
        <mc:Fallback>
          <p:sp>
            <p:nvSpPr>
              <p:cNvPr id="47" name="Rectangle 46">
                <a:extLst>
                  <a:ext uri="{FF2B5EF4-FFF2-40B4-BE49-F238E27FC236}">
                    <a16:creationId xmlns:a16="http://schemas.microsoft.com/office/drawing/2014/main" id="{DBA0CFEB-6DC0-D243-AB07-47356EBB6414}"/>
                  </a:ext>
                </a:extLst>
              </p:cNvPr>
              <p:cNvSpPr>
                <a:spLocks noRot="1" noChangeAspect="1" noMove="1" noResize="1" noEditPoints="1" noAdjustHandles="1" noChangeArrowheads="1" noChangeShapeType="1" noTextEdit="1"/>
              </p:cNvSpPr>
              <p:nvPr/>
            </p:nvSpPr>
            <p:spPr>
              <a:xfrm>
                <a:off x="1945782" y="6670012"/>
                <a:ext cx="2179828" cy="476092"/>
              </a:xfrm>
              <a:prstGeom prst="rect">
                <a:avLst/>
              </a:prstGeom>
              <a:blipFill>
                <a:blip r:embed="rId39"/>
                <a:stretch>
                  <a:fillRect b="-6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8" name="Rectangle 47">
                <a:extLst>
                  <a:ext uri="{FF2B5EF4-FFF2-40B4-BE49-F238E27FC236}">
                    <a16:creationId xmlns:a16="http://schemas.microsoft.com/office/drawing/2014/main" id="{32E908E2-BABD-2A4D-8875-95E39BB77E03}"/>
                  </a:ext>
                </a:extLst>
              </p:cNvPr>
              <p:cNvSpPr/>
              <p:nvPr/>
            </p:nvSpPr>
            <p:spPr>
              <a:xfrm>
                <a:off x="1978238" y="7138069"/>
                <a:ext cx="2548070" cy="38356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unc>
                        <m:funcPr>
                          <m:ctrlPr>
                            <a:rPr lang="en-US" sz="800" b="0" i="1" smtClean="0">
                              <a:latin typeface="Cambria Math" panose="02040503050406030204" pitchFamily="18" charset="0"/>
                            </a:rPr>
                          </m:ctrlPr>
                        </m:funcPr>
                        <m:fName>
                          <m:r>
                            <m:rPr>
                              <m:sty m:val="p"/>
                            </m:rPr>
                            <a:rPr lang="en-US" sz="800" b="0" i="0" smtClean="0">
                              <a:latin typeface="Cambria Math" panose="02040503050406030204" pitchFamily="18" charset="0"/>
                            </a:rPr>
                            <m:t>log</m:t>
                          </m:r>
                        </m:fName>
                        <m:e>
                          <m:d>
                            <m:dPr>
                              <m:ctrlPr>
                                <a:rPr lang="en-US" sz="800" b="0" i="1" smtClean="0">
                                  <a:latin typeface="Cambria Math" panose="02040503050406030204" pitchFamily="18" charset="0"/>
                                </a:rPr>
                              </m:ctrlPr>
                            </m:dPr>
                            <m:e>
                              <m:f>
                                <m:fPr>
                                  <m:ctrlPr>
                                    <a:rPr lang="en-US" sz="800" b="0" i="1" smtClean="0">
                                      <a:latin typeface="Cambria Math" panose="02040503050406030204" pitchFamily="18" charset="0"/>
                                    </a:rPr>
                                  </m:ctrlPr>
                                </m:fPr>
                                <m:num>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𝑁</m:t>
                                      </m:r>
                                    </m:e>
                                    <m:sub>
                                      <m:r>
                                        <a:rPr lang="en-US" sz="800" b="0" i="1" smtClean="0">
                                          <a:latin typeface="Cambria Math" panose="02040503050406030204" pitchFamily="18" charset="0"/>
                                        </a:rPr>
                                        <m:t>0</m:t>
                                      </m:r>
                                    </m:sub>
                                  </m:sSub>
                                </m:num>
                                <m:den>
                                  <m:r>
                                    <a:rPr lang="en-US" sz="800" b="0" i="1" smtClean="0">
                                      <a:latin typeface="Cambria Math" panose="02040503050406030204" pitchFamily="18" charset="0"/>
                                    </a:rPr>
                                    <m:t>𝑁</m:t>
                                  </m:r>
                                </m:den>
                              </m:f>
                            </m:e>
                          </m:d>
                        </m:e>
                      </m:func>
                      <m:r>
                        <a:rPr lang="en-US" sz="800" b="0" i="1" smtClean="0">
                          <a:latin typeface="Cambria Math" panose="02040503050406030204" pitchFamily="18" charset="0"/>
                        </a:rPr>
                        <m:t>=−</m:t>
                      </m:r>
                      <m:r>
                        <a:rPr lang="en-US" sz="800" b="0" i="1" smtClean="0">
                          <a:latin typeface="Cambria Math" panose="02040503050406030204" pitchFamily="18" charset="0"/>
                        </a:rPr>
                        <m:t>𝑙𝑜𝑔</m:t>
                      </m:r>
                      <m:d>
                        <m:dPr>
                          <m:begChr m:val="["/>
                          <m:endChr m:val="]"/>
                          <m:ctrlPr>
                            <a:rPr lang="en-US" sz="800" b="0" i="1" smtClean="0">
                              <a:latin typeface="Cambria Math" panose="02040503050406030204" pitchFamily="18" charset="0"/>
                            </a:rPr>
                          </m:ctrlPr>
                        </m:dPr>
                        <m:e>
                          <m:nary>
                            <m:naryPr>
                              <m:ctrlPr>
                                <a:rPr lang="en-US" sz="800" b="0" i="1" smtClean="0">
                                  <a:latin typeface="Cambria Math" panose="02040503050406030204" pitchFamily="18" charset="0"/>
                                </a:rPr>
                              </m:ctrlPr>
                            </m:naryPr>
                            <m:sub>
                              <m:r>
                                <m:rPr>
                                  <m:brk m:alnAt="23"/>
                                </m:rPr>
                                <a:rPr lang="en-US" sz="800" b="0" i="1" smtClean="0">
                                  <a:latin typeface="Cambria Math" panose="02040503050406030204" pitchFamily="18" charset="0"/>
                                </a:rPr>
                                <m:t>0</m:t>
                              </m:r>
                            </m:sub>
                            <m:sup>
                              <m:r>
                                <a:rPr lang="en-US" sz="800" b="0" i="1" smtClean="0">
                                  <a:latin typeface="Cambria Math" panose="02040503050406030204" pitchFamily="18" charset="0"/>
                                </a:rPr>
                                <m:t>1</m:t>
                              </m:r>
                            </m:sup>
                            <m:e>
                              <m:r>
                                <a:rPr lang="en-US" sz="800" b="0" i="1" smtClean="0">
                                  <a:latin typeface="Cambria Math" panose="02040503050406030204" pitchFamily="18" charset="0"/>
                                </a:rPr>
                                <m:t>2</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𝑛</m:t>
                                  </m:r>
                                </m:e>
                                <m:sub>
                                  <m:r>
                                    <a:rPr lang="en-US" sz="800" b="0" i="1" smtClean="0">
                                      <a:latin typeface="Cambria Math" panose="02040503050406030204" pitchFamily="18" charset="0"/>
                                    </a:rPr>
                                    <m:t>0</m:t>
                                  </m:r>
                                </m:sub>
                              </m:sSub>
                              <m:r>
                                <a:rPr lang="en-US" sz="800" b="0" i="1" smtClean="0">
                                  <a:latin typeface="Cambria Math" panose="02040503050406030204" pitchFamily="18" charset="0"/>
                                </a:rPr>
                                <m:t>𝐴</m:t>
                              </m:r>
                              <m:r>
                                <a:rPr lang="en-US" sz="800" b="0" i="1" smtClean="0">
                                  <a:latin typeface="Cambria Math" panose="02040503050406030204" pitchFamily="18" charset="0"/>
                                </a:rPr>
                                <m:t>(1−</m:t>
                              </m:r>
                              <m:sSup>
                                <m:sSupPr>
                                  <m:ctrlPr>
                                    <a:rPr lang="en-US" sz="800" b="0" i="1" smtClean="0">
                                      <a:latin typeface="Cambria Math" panose="02040503050406030204" pitchFamily="18" charset="0"/>
                                    </a:rPr>
                                  </m:ctrlPr>
                                </m:sSupPr>
                                <m:e>
                                  <m:r>
                                    <a:rPr lang="en-US" sz="800" b="0" i="1" smtClean="0">
                                      <a:latin typeface="Cambria Math" panose="02040503050406030204" pitchFamily="18" charset="0"/>
                                    </a:rPr>
                                    <m:t>𝑦</m:t>
                                  </m:r>
                                </m:e>
                                <m:sup>
                                  <m:r>
                                    <a:rPr lang="en-US" sz="800" b="0" i="1" smtClean="0">
                                      <a:latin typeface="Cambria Math" panose="02040503050406030204" pitchFamily="18" charset="0"/>
                                    </a:rPr>
                                    <m:t>𝐵</m:t>
                                  </m:r>
                                </m:sup>
                              </m:sSup>
                              <m:r>
                                <a:rPr lang="en-US" sz="800" b="0" i="1" smtClean="0">
                                  <a:latin typeface="Cambria Math" panose="02040503050406030204" pitchFamily="18" charset="0"/>
                                </a:rPr>
                                <m:t>)</m:t>
                              </m:r>
                              <m:sSup>
                                <m:sSupPr>
                                  <m:ctrlPr>
                                    <a:rPr lang="en-US" sz="800" b="0" i="1" smtClean="0">
                                      <a:latin typeface="Cambria Math" panose="02040503050406030204" pitchFamily="18" charset="0"/>
                                    </a:rPr>
                                  </m:ctrlPr>
                                </m:sSupPr>
                                <m:e>
                                  <m:r>
                                    <a:rPr lang="en-US" sz="800" b="0" i="1" smtClean="0">
                                      <a:latin typeface="Cambria Math" panose="02040503050406030204" pitchFamily="18" charset="0"/>
                                    </a:rPr>
                                    <m:t>10</m:t>
                                  </m:r>
                                </m:e>
                                <m:sup>
                                  <m:f>
                                    <m:fPr>
                                      <m:ctrlPr>
                                        <a:rPr lang="en-US" sz="800" b="0" i="1" smtClean="0">
                                          <a:latin typeface="Cambria Math" panose="02040503050406030204" pitchFamily="18" charset="0"/>
                                        </a:rPr>
                                      </m:ctrlPr>
                                    </m:fPr>
                                    <m:num>
                                      <m:r>
                                        <a:rPr lang="en-US" sz="800" b="0" i="1" smtClean="0">
                                          <a:latin typeface="Cambria Math" panose="02040503050406030204" pitchFamily="18" charset="0"/>
                                        </a:rPr>
                                        <m:t>−</m:t>
                                      </m:r>
                                      <m:r>
                                        <a:rPr lang="en-US" sz="800" b="0" i="1" smtClean="0">
                                          <a:latin typeface="Cambria Math" panose="02040503050406030204" pitchFamily="18" charset="0"/>
                                        </a:rPr>
                                        <m:t>𝐿</m:t>
                                      </m:r>
                                    </m:num>
                                    <m:den>
                                      <m:acc>
                                        <m:accPr>
                                          <m:chr m:val="̅"/>
                                          <m:ctrlPr>
                                            <a:rPr lang="en-US" sz="800" b="0" i="1" smtClean="0">
                                              <a:latin typeface="Cambria Math" panose="02040503050406030204" pitchFamily="18" charset="0"/>
                                              <a:ea typeface="Cambria Math" panose="02040503050406030204" pitchFamily="18" charset="0"/>
                                            </a:rPr>
                                          </m:ctrlPr>
                                        </m:accPr>
                                        <m:e>
                                          <m:r>
                                            <a:rPr lang="en-US" sz="800" b="0" i="1" smtClean="0">
                                              <a:latin typeface="Cambria Math" panose="02040503050406030204" pitchFamily="18" charset="0"/>
                                              <a:ea typeface="Cambria Math" panose="02040503050406030204" pitchFamily="18" charset="0"/>
                                            </a:rPr>
                                            <m:t>𝐴</m:t>
                                          </m:r>
                                          <m:acc>
                                            <m:accPr>
                                              <m:chr m:val="̅"/>
                                              <m:ctrlPr>
                                                <a:rPr lang="en-US" sz="800" b="0" i="1" smtClean="0">
                                                  <a:latin typeface="Cambria Math" panose="02040503050406030204" pitchFamily="18" charset="0"/>
                                                  <a:ea typeface="Cambria Math" panose="02040503050406030204" pitchFamily="18" charset="0"/>
                                                </a:rPr>
                                              </m:ctrlPr>
                                            </m:accPr>
                                            <m:e>
                                              <m:r>
                                                <a:rPr lang="en-US" sz="800" b="0" i="1" smtClean="0">
                                                  <a:latin typeface="Cambria Math" panose="02040503050406030204" pitchFamily="18" charset="0"/>
                                                  <a:ea typeface="Cambria Math" panose="02040503050406030204" pitchFamily="18" charset="0"/>
                                                </a:rPr>
                                                <m:t>𝑉</m:t>
                                              </m:r>
                                            </m:e>
                                          </m:acc>
                                        </m:e>
                                      </m:acc>
                                      <m:d>
                                        <m:dPr>
                                          <m:begChr m:val="["/>
                                          <m:endChr m:val="]"/>
                                          <m:ctrlPr>
                                            <a:rPr lang="en-US" sz="800" b="0" i="1" smtClean="0">
                                              <a:latin typeface="Cambria Math" panose="02040503050406030204" pitchFamily="18" charset="0"/>
                                              <a:ea typeface="Cambria Math" panose="02040503050406030204" pitchFamily="18" charset="0"/>
                                            </a:rPr>
                                          </m:ctrlPr>
                                        </m:dPr>
                                        <m:e>
                                          <m:r>
                                            <a:rPr lang="en-US" sz="800" b="0" i="1" smtClean="0">
                                              <a:latin typeface="Cambria Math" panose="02040503050406030204" pitchFamily="18" charset="0"/>
                                              <a:ea typeface="Cambria Math" panose="02040503050406030204" pitchFamily="18" charset="0"/>
                                            </a:rPr>
                                            <m:t>1−</m:t>
                                          </m:r>
                                          <m:sSup>
                                            <m:sSupPr>
                                              <m:ctrlPr>
                                                <a:rPr lang="en-US" sz="800" b="0" i="1" smtClean="0">
                                                  <a:latin typeface="Cambria Math" panose="02040503050406030204" pitchFamily="18" charset="0"/>
                                                  <a:ea typeface="Cambria Math" panose="02040503050406030204" pitchFamily="18" charset="0"/>
                                                </a:rPr>
                                              </m:ctrlPr>
                                            </m:sSupPr>
                                            <m:e>
                                              <m:r>
                                                <a:rPr lang="en-US" sz="800" b="0" i="1" smtClean="0">
                                                  <a:latin typeface="Cambria Math" panose="02040503050406030204" pitchFamily="18" charset="0"/>
                                                  <a:ea typeface="Cambria Math" panose="02040503050406030204" pitchFamily="18" charset="0"/>
                                                </a:rPr>
                                                <m:t>𝑦</m:t>
                                              </m:r>
                                            </m:e>
                                            <m:sup>
                                              <m:r>
                                                <a:rPr lang="en-US" sz="800" b="0" i="1" smtClean="0">
                                                  <a:latin typeface="Cambria Math" panose="02040503050406030204" pitchFamily="18" charset="0"/>
                                                  <a:ea typeface="Cambria Math" panose="02040503050406030204" pitchFamily="18" charset="0"/>
                                                </a:rPr>
                                                <m:t>𝐵</m:t>
                                              </m:r>
                                            </m:sup>
                                          </m:sSup>
                                        </m:e>
                                      </m:d>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𝐷</m:t>
                                          </m:r>
                                        </m:e>
                                        <m:sub>
                                          <m:r>
                                            <a:rPr lang="en-US" sz="800" b="0" i="1" smtClean="0">
                                              <a:latin typeface="Cambria Math" panose="02040503050406030204" pitchFamily="18" charset="0"/>
                                            </a:rPr>
                                            <m:t>𝑇</m:t>
                                          </m:r>
                                        </m:sub>
                                      </m:sSub>
                                    </m:den>
                                  </m:f>
                                </m:sup>
                              </m:sSup>
                            </m:e>
                          </m:nary>
                          <m:r>
                            <a:rPr lang="en-US" sz="800" b="0" i="1" smtClean="0">
                              <a:latin typeface="Cambria Math" panose="02040503050406030204" pitchFamily="18" charset="0"/>
                              <a:ea typeface="Cambria Math" panose="02040503050406030204" pitchFamily="18" charset="0"/>
                            </a:rPr>
                            <m:t>𝑦𝑑𝑦</m:t>
                          </m:r>
                        </m:e>
                      </m:d>
                    </m:oMath>
                  </m:oMathPara>
                </a14:m>
                <a:endParaRPr lang="en-US" sz="800" b="0" dirty="0"/>
              </a:p>
            </p:txBody>
          </p:sp>
        </mc:Choice>
        <mc:Fallback>
          <p:sp>
            <p:nvSpPr>
              <p:cNvPr id="48" name="Rectangle 47">
                <a:extLst>
                  <a:ext uri="{FF2B5EF4-FFF2-40B4-BE49-F238E27FC236}">
                    <a16:creationId xmlns:a16="http://schemas.microsoft.com/office/drawing/2014/main" id="{32E908E2-BABD-2A4D-8875-95E39BB77E03}"/>
                  </a:ext>
                </a:extLst>
              </p:cNvPr>
              <p:cNvSpPr>
                <a:spLocks noRot="1" noChangeAspect="1" noMove="1" noResize="1" noEditPoints="1" noAdjustHandles="1" noChangeArrowheads="1" noChangeShapeType="1" noTextEdit="1"/>
              </p:cNvSpPr>
              <p:nvPr/>
            </p:nvSpPr>
            <p:spPr>
              <a:xfrm>
                <a:off x="1978238" y="7138069"/>
                <a:ext cx="2548070" cy="383567"/>
              </a:xfrm>
              <a:prstGeom prst="rect">
                <a:avLst/>
              </a:prstGeom>
              <a:blipFill>
                <a:blip r:embed="rId40"/>
                <a:stretch>
                  <a:fillRect t="-109677" b="-17741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9" name="Rectangle 48">
                <a:extLst>
                  <a:ext uri="{FF2B5EF4-FFF2-40B4-BE49-F238E27FC236}">
                    <a16:creationId xmlns:a16="http://schemas.microsoft.com/office/drawing/2014/main" id="{90D8B507-FD1D-684B-A30D-0747910C1F30}"/>
                  </a:ext>
                </a:extLst>
              </p:cNvPr>
              <p:cNvSpPr/>
              <p:nvPr/>
            </p:nvSpPr>
            <p:spPr>
              <a:xfrm>
                <a:off x="1978238" y="7769563"/>
                <a:ext cx="2382960" cy="37555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unc>
                        <m:funcPr>
                          <m:ctrlPr>
                            <a:rPr lang="en-US" sz="800" b="0" i="1" smtClean="0">
                              <a:latin typeface="Cambria Math" panose="02040503050406030204" pitchFamily="18" charset="0"/>
                            </a:rPr>
                          </m:ctrlPr>
                        </m:funcPr>
                        <m:fName>
                          <m:r>
                            <m:rPr>
                              <m:sty m:val="p"/>
                            </m:rPr>
                            <a:rPr lang="en-US" sz="800" b="0" i="0" smtClean="0">
                              <a:latin typeface="Cambria Math" panose="02040503050406030204" pitchFamily="18" charset="0"/>
                            </a:rPr>
                            <m:t>log</m:t>
                          </m:r>
                        </m:fName>
                        <m:e>
                          <m:d>
                            <m:dPr>
                              <m:ctrlPr>
                                <a:rPr lang="en-US" sz="800" b="0" i="1" smtClean="0">
                                  <a:latin typeface="Cambria Math" panose="02040503050406030204" pitchFamily="18" charset="0"/>
                                </a:rPr>
                              </m:ctrlPr>
                            </m:dPr>
                            <m:e>
                              <m:f>
                                <m:fPr>
                                  <m:ctrlPr>
                                    <a:rPr lang="en-US" sz="800" b="0" i="1" smtClean="0">
                                      <a:latin typeface="Cambria Math" panose="02040503050406030204" pitchFamily="18" charset="0"/>
                                    </a:rPr>
                                  </m:ctrlPr>
                                </m:fPr>
                                <m:num>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𝑁</m:t>
                                      </m:r>
                                    </m:e>
                                    <m:sub>
                                      <m:r>
                                        <a:rPr lang="en-US" sz="800" b="0" i="1" smtClean="0">
                                          <a:latin typeface="Cambria Math" panose="02040503050406030204" pitchFamily="18" charset="0"/>
                                        </a:rPr>
                                        <m:t>0</m:t>
                                      </m:r>
                                    </m:sub>
                                  </m:sSub>
                                </m:num>
                                <m:den>
                                  <m:r>
                                    <a:rPr lang="en-US" sz="800" b="0" i="1" smtClean="0">
                                      <a:latin typeface="Cambria Math" panose="02040503050406030204" pitchFamily="18" charset="0"/>
                                    </a:rPr>
                                    <m:t>𝑁</m:t>
                                  </m:r>
                                </m:den>
                              </m:f>
                            </m:e>
                          </m:d>
                        </m:e>
                      </m:func>
                      <m:r>
                        <a:rPr lang="en-US" sz="800" b="0" i="1" smtClean="0">
                          <a:latin typeface="Cambria Math" panose="02040503050406030204" pitchFamily="18" charset="0"/>
                        </a:rPr>
                        <m:t>=−</m:t>
                      </m:r>
                      <m:r>
                        <a:rPr lang="en-US" sz="800" b="0" i="1" smtClean="0">
                          <a:latin typeface="Cambria Math" panose="02040503050406030204" pitchFamily="18" charset="0"/>
                        </a:rPr>
                        <m:t>𝑙𝑜𝑔</m:t>
                      </m:r>
                      <m:d>
                        <m:dPr>
                          <m:begChr m:val="["/>
                          <m:endChr m:val="]"/>
                          <m:ctrlPr>
                            <a:rPr lang="en-US" sz="800" b="0" i="1" smtClean="0">
                              <a:latin typeface="Cambria Math" panose="02040503050406030204" pitchFamily="18" charset="0"/>
                            </a:rPr>
                          </m:ctrlPr>
                        </m:dPr>
                        <m:e>
                          <m:nary>
                            <m:naryPr>
                              <m:ctrlPr>
                                <a:rPr lang="en-US" sz="800" b="0" i="1" smtClean="0">
                                  <a:latin typeface="Cambria Math" panose="02040503050406030204" pitchFamily="18" charset="0"/>
                                </a:rPr>
                              </m:ctrlPr>
                            </m:naryPr>
                            <m:sub>
                              <m:r>
                                <m:rPr>
                                  <m:brk m:alnAt="23"/>
                                </m:rPr>
                                <a:rPr lang="en-US" sz="800" b="0" i="1" smtClean="0">
                                  <a:latin typeface="Cambria Math" panose="02040503050406030204" pitchFamily="18" charset="0"/>
                                </a:rPr>
                                <m:t>0</m:t>
                              </m:r>
                            </m:sub>
                            <m:sup>
                              <m:r>
                                <a:rPr lang="en-US" sz="800" b="0" i="1" smtClean="0">
                                  <a:latin typeface="Cambria Math" panose="02040503050406030204" pitchFamily="18" charset="0"/>
                                </a:rPr>
                                <m:t>1</m:t>
                              </m:r>
                            </m:sup>
                            <m:e>
                              <m:r>
                                <a:rPr lang="en-US" sz="800" b="0" i="1" smtClean="0">
                                  <a:latin typeface="Cambria Math" panose="02040503050406030204" pitchFamily="18" charset="0"/>
                                </a:rPr>
                                <m:t>2</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𝑛</m:t>
                                  </m:r>
                                </m:e>
                                <m:sub>
                                  <m:r>
                                    <a:rPr lang="en-US" sz="800" b="0" i="1" smtClean="0">
                                      <a:latin typeface="Cambria Math" panose="02040503050406030204" pitchFamily="18" charset="0"/>
                                    </a:rPr>
                                    <m:t>0</m:t>
                                  </m:r>
                                </m:sub>
                              </m:sSub>
                              <m:r>
                                <a:rPr lang="en-US" sz="800" b="0" i="1" smtClean="0">
                                  <a:latin typeface="Cambria Math" panose="02040503050406030204" pitchFamily="18" charset="0"/>
                                </a:rPr>
                                <m:t>𝐴</m:t>
                              </m:r>
                              <m:r>
                                <a:rPr lang="en-US" sz="800" b="0" i="1" smtClean="0">
                                  <a:latin typeface="Cambria Math" panose="02040503050406030204" pitchFamily="18" charset="0"/>
                                </a:rPr>
                                <m:t>(1−</m:t>
                              </m:r>
                              <m:sSup>
                                <m:sSupPr>
                                  <m:ctrlPr>
                                    <a:rPr lang="en-US" sz="800" b="0" i="1" smtClean="0">
                                      <a:latin typeface="Cambria Math" panose="02040503050406030204" pitchFamily="18" charset="0"/>
                                    </a:rPr>
                                  </m:ctrlPr>
                                </m:sSupPr>
                                <m:e>
                                  <m:r>
                                    <a:rPr lang="en-US" sz="800" b="0" i="1" smtClean="0">
                                      <a:latin typeface="Cambria Math" panose="02040503050406030204" pitchFamily="18" charset="0"/>
                                    </a:rPr>
                                    <m:t>𝑦</m:t>
                                  </m:r>
                                </m:e>
                                <m:sup>
                                  <m:r>
                                    <a:rPr lang="en-US" sz="800" b="0" i="1" smtClean="0">
                                      <a:latin typeface="Cambria Math" panose="02040503050406030204" pitchFamily="18" charset="0"/>
                                    </a:rPr>
                                    <m:t>𝐵</m:t>
                                  </m:r>
                                </m:sup>
                              </m:sSup>
                              <m:r>
                                <a:rPr lang="en-US" sz="800" b="0" i="1" smtClean="0">
                                  <a:latin typeface="Cambria Math" panose="02040503050406030204" pitchFamily="18" charset="0"/>
                                </a:rPr>
                                <m:t>)</m:t>
                              </m:r>
                              <m:sSup>
                                <m:sSupPr>
                                  <m:ctrlPr>
                                    <a:rPr lang="en-US" sz="800" b="0" i="1" smtClean="0">
                                      <a:latin typeface="Cambria Math" panose="02040503050406030204" pitchFamily="18" charset="0"/>
                                    </a:rPr>
                                  </m:ctrlPr>
                                </m:sSupPr>
                                <m:e>
                                  <m:r>
                                    <a:rPr lang="en-US" sz="800" b="0" i="1" smtClean="0">
                                      <a:latin typeface="Cambria Math" panose="02040503050406030204" pitchFamily="18" charset="0"/>
                                    </a:rPr>
                                    <m:t>10</m:t>
                                  </m:r>
                                </m:e>
                                <m:sup>
                                  <m:f>
                                    <m:fPr>
                                      <m:ctrlPr>
                                        <a:rPr lang="en-US" sz="800" b="0" i="1" smtClean="0">
                                          <a:latin typeface="Cambria Math" panose="02040503050406030204" pitchFamily="18" charset="0"/>
                                        </a:rPr>
                                      </m:ctrlPr>
                                    </m:fPr>
                                    <m:num>
                                      <m:r>
                                        <a:rPr lang="en-US" sz="800" b="0" i="1" smtClean="0">
                                          <a:latin typeface="Cambria Math" panose="02040503050406030204" pitchFamily="18" charset="0"/>
                                        </a:rPr>
                                        <m:t>−</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𝑆</m:t>
                                          </m:r>
                                        </m:e>
                                        <m:sub>
                                          <m:r>
                                            <a:rPr lang="en-US" sz="800" b="0" i="1" smtClean="0">
                                              <a:latin typeface="Cambria Math" panose="02040503050406030204" pitchFamily="18" charset="0"/>
                                            </a:rPr>
                                            <m:t>𝑣</m:t>
                                          </m:r>
                                        </m:sub>
                                      </m:sSub>
                                    </m:num>
                                    <m:den>
                                      <m:r>
                                        <a:rPr lang="en-US" sz="800" b="0" i="1" smtClean="0">
                                          <a:latin typeface="Cambria Math" panose="02040503050406030204" pitchFamily="18" charset="0"/>
                                        </a:rPr>
                                        <m:t>𝐴</m:t>
                                      </m:r>
                                      <m:d>
                                        <m:dPr>
                                          <m:begChr m:val="["/>
                                          <m:endChr m:val="]"/>
                                          <m:ctrlPr>
                                            <a:rPr lang="en-US" sz="800" b="0" i="1" smtClean="0">
                                              <a:latin typeface="Cambria Math" panose="02040503050406030204" pitchFamily="18" charset="0"/>
                                              <a:ea typeface="Cambria Math" panose="02040503050406030204" pitchFamily="18" charset="0"/>
                                            </a:rPr>
                                          </m:ctrlPr>
                                        </m:dPr>
                                        <m:e>
                                          <m:r>
                                            <a:rPr lang="en-US" sz="800" b="0" i="1" smtClean="0">
                                              <a:latin typeface="Cambria Math" panose="02040503050406030204" pitchFamily="18" charset="0"/>
                                              <a:ea typeface="Cambria Math" panose="02040503050406030204" pitchFamily="18" charset="0"/>
                                            </a:rPr>
                                            <m:t>1−</m:t>
                                          </m:r>
                                          <m:sSup>
                                            <m:sSupPr>
                                              <m:ctrlPr>
                                                <a:rPr lang="en-US" sz="800" b="0" i="1" smtClean="0">
                                                  <a:latin typeface="Cambria Math" panose="02040503050406030204" pitchFamily="18" charset="0"/>
                                                  <a:ea typeface="Cambria Math" panose="02040503050406030204" pitchFamily="18" charset="0"/>
                                                </a:rPr>
                                              </m:ctrlPr>
                                            </m:sSupPr>
                                            <m:e>
                                              <m:r>
                                                <a:rPr lang="en-US" sz="800" b="0" i="1" smtClean="0">
                                                  <a:latin typeface="Cambria Math" panose="02040503050406030204" pitchFamily="18" charset="0"/>
                                                  <a:ea typeface="Cambria Math" panose="02040503050406030204" pitchFamily="18" charset="0"/>
                                                </a:rPr>
                                                <m:t>𝑦</m:t>
                                              </m:r>
                                            </m:e>
                                            <m:sup>
                                              <m:r>
                                                <a:rPr lang="en-US" sz="800" b="0" i="1" smtClean="0">
                                                  <a:latin typeface="Cambria Math" panose="02040503050406030204" pitchFamily="18" charset="0"/>
                                                  <a:ea typeface="Cambria Math" panose="02040503050406030204" pitchFamily="18" charset="0"/>
                                                </a:rPr>
                                                <m:t>𝐵</m:t>
                                              </m:r>
                                            </m:sup>
                                          </m:sSup>
                                        </m:e>
                                      </m:d>
                                    </m:den>
                                  </m:f>
                                </m:sup>
                              </m:sSup>
                              <m:r>
                                <a:rPr lang="en-US" sz="800" b="0" i="1" smtClean="0">
                                  <a:latin typeface="Cambria Math" panose="02040503050406030204" pitchFamily="18" charset="0"/>
                                  <a:ea typeface="Cambria Math" panose="02040503050406030204" pitchFamily="18" charset="0"/>
                                </a:rPr>
                                <m:t>𝑦𝑑𝑦</m:t>
                              </m:r>
                            </m:e>
                          </m:nary>
                        </m:e>
                      </m:d>
                    </m:oMath>
                  </m:oMathPara>
                </a14:m>
                <a:endParaRPr lang="en-US" sz="800" b="0" dirty="0"/>
              </a:p>
            </p:txBody>
          </p:sp>
        </mc:Choice>
        <mc:Fallback>
          <p:sp>
            <p:nvSpPr>
              <p:cNvPr id="49" name="Rectangle 48">
                <a:extLst>
                  <a:ext uri="{FF2B5EF4-FFF2-40B4-BE49-F238E27FC236}">
                    <a16:creationId xmlns:a16="http://schemas.microsoft.com/office/drawing/2014/main" id="{90D8B507-FD1D-684B-A30D-0747910C1F30}"/>
                  </a:ext>
                </a:extLst>
              </p:cNvPr>
              <p:cNvSpPr>
                <a:spLocks noRot="1" noChangeAspect="1" noMove="1" noResize="1" noEditPoints="1" noAdjustHandles="1" noChangeArrowheads="1" noChangeShapeType="1" noTextEdit="1"/>
              </p:cNvSpPr>
              <p:nvPr/>
            </p:nvSpPr>
            <p:spPr>
              <a:xfrm>
                <a:off x="1978238" y="7769563"/>
                <a:ext cx="2382960" cy="375552"/>
              </a:xfrm>
              <a:prstGeom prst="rect">
                <a:avLst/>
              </a:prstGeom>
              <a:blipFill>
                <a:blip r:embed="rId41"/>
                <a:stretch>
                  <a:fillRect t="-124138" b="-18620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0" name="Rectangle 49">
                <a:extLst>
                  <a:ext uri="{FF2B5EF4-FFF2-40B4-BE49-F238E27FC236}">
                    <a16:creationId xmlns:a16="http://schemas.microsoft.com/office/drawing/2014/main" id="{3085EDD2-6DFA-5448-AD3C-6B9CA0B95C20}"/>
                  </a:ext>
                </a:extLst>
              </p:cNvPr>
              <p:cNvSpPr/>
              <p:nvPr/>
            </p:nvSpPr>
            <p:spPr>
              <a:xfrm>
                <a:off x="1965802" y="7447321"/>
                <a:ext cx="1249381" cy="34605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800" i="1" smtClean="0">
                              <a:latin typeface="Cambria Math" panose="02040503050406030204" pitchFamily="18" charset="0"/>
                            </a:rPr>
                          </m:ctrlPr>
                        </m:sSubPr>
                        <m:e>
                          <m:r>
                            <a:rPr lang="en-US" sz="800" b="0" i="1" smtClean="0">
                              <a:latin typeface="Cambria Math" panose="02040503050406030204" pitchFamily="18" charset="0"/>
                            </a:rPr>
                            <m:t>𝑠𝑢𝑏𝑠𝑡𝑖𝑡𝑢𝑡𝑖𝑛𝑔</m:t>
                          </m:r>
                          <m:r>
                            <a:rPr lang="en-US" sz="800" b="0" i="1" smtClean="0">
                              <a:latin typeface="Cambria Math" panose="02040503050406030204" pitchFamily="18" charset="0"/>
                            </a:rPr>
                            <m:t> </m:t>
                          </m:r>
                          <m:r>
                            <a:rPr lang="en-US" sz="800" i="1">
                              <a:latin typeface="Cambria Math" panose="02040503050406030204" pitchFamily="18" charset="0"/>
                            </a:rPr>
                            <m:t>𝑆</m:t>
                          </m:r>
                        </m:e>
                        <m:sub>
                          <m:r>
                            <a:rPr lang="en-US" sz="800" i="1">
                              <a:latin typeface="Cambria Math" panose="02040503050406030204" pitchFamily="18" charset="0"/>
                            </a:rPr>
                            <m:t>𝑣</m:t>
                          </m:r>
                        </m:sub>
                      </m:sSub>
                      <m:r>
                        <a:rPr lang="en-US" sz="800" b="0" i="1" smtClean="0">
                          <a:latin typeface="Cambria Math" panose="02040503050406030204" pitchFamily="18" charset="0"/>
                        </a:rPr>
                        <m:t>= </m:t>
                      </m:r>
                      <m:f>
                        <m:fPr>
                          <m:ctrlPr>
                            <a:rPr lang="en-US" sz="800" b="0" i="1" smtClean="0">
                              <a:latin typeface="Cambria Math" panose="02040503050406030204" pitchFamily="18" charset="0"/>
                            </a:rPr>
                          </m:ctrlPr>
                        </m:fPr>
                        <m:num>
                          <m:r>
                            <a:rPr lang="en-US" sz="800" b="0" i="1" smtClean="0">
                              <a:latin typeface="Cambria Math" panose="02040503050406030204" pitchFamily="18" charset="0"/>
                            </a:rPr>
                            <m:t>𝐿</m:t>
                          </m:r>
                        </m:num>
                        <m:den>
                          <m:acc>
                            <m:accPr>
                              <m:chr m:val="̅"/>
                              <m:ctrlPr>
                                <a:rPr lang="en-US" sz="800" i="1">
                                  <a:latin typeface="Cambria Math" panose="02040503050406030204" pitchFamily="18" charset="0"/>
                                  <a:ea typeface="Cambria Math" panose="02040503050406030204" pitchFamily="18" charset="0"/>
                                </a:rPr>
                              </m:ctrlPr>
                            </m:accPr>
                            <m:e>
                              <m:r>
                                <a:rPr lang="en-US" sz="800" i="1">
                                  <a:latin typeface="Cambria Math" panose="02040503050406030204" pitchFamily="18" charset="0"/>
                                  <a:ea typeface="Cambria Math" panose="02040503050406030204" pitchFamily="18" charset="0"/>
                                </a:rPr>
                                <m:t>𝑉</m:t>
                              </m:r>
                            </m:e>
                          </m:acc>
                          <m:sSub>
                            <m:sSubPr>
                              <m:ctrlPr>
                                <a:rPr lang="en-US" sz="800" i="1" smtClean="0">
                                  <a:latin typeface="Cambria Math" panose="02040503050406030204" pitchFamily="18" charset="0"/>
                                  <a:ea typeface="Cambria Math" panose="02040503050406030204" pitchFamily="18" charset="0"/>
                                </a:rPr>
                              </m:ctrlPr>
                            </m:sSubPr>
                            <m:e>
                              <m:r>
                                <a:rPr lang="en-US" sz="800" b="0" i="1" smtClean="0">
                                  <a:latin typeface="Cambria Math" panose="02040503050406030204" pitchFamily="18" charset="0"/>
                                  <a:ea typeface="Cambria Math" panose="02040503050406030204" pitchFamily="18" charset="0"/>
                                </a:rPr>
                                <m:t>𝐷</m:t>
                              </m:r>
                            </m:e>
                            <m:sub>
                              <m:r>
                                <a:rPr lang="en-US" sz="800" b="0" i="1" smtClean="0">
                                  <a:latin typeface="Cambria Math" panose="02040503050406030204" pitchFamily="18" charset="0"/>
                                  <a:ea typeface="Cambria Math" panose="02040503050406030204" pitchFamily="18" charset="0"/>
                                </a:rPr>
                                <m:t>𝑇</m:t>
                              </m:r>
                            </m:sub>
                          </m:sSub>
                        </m:den>
                      </m:f>
                    </m:oMath>
                  </m:oMathPara>
                </a14:m>
                <a:endParaRPr lang="en-US" sz="800" dirty="0"/>
              </a:p>
            </p:txBody>
          </p:sp>
        </mc:Choice>
        <mc:Fallback>
          <p:sp>
            <p:nvSpPr>
              <p:cNvPr id="50" name="Rectangle 49">
                <a:extLst>
                  <a:ext uri="{FF2B5EF4-FFF2-40B4-BE49-F238E27FC236}">
                    <a16:creationId xmlns:a16="http://schemas.microsoft.com/office/drawing/2014/main" id="{3085EDD2-6DFA-5448-AD3C-6B9CA0B95C20}"/>
                  </a:ext>
                </a:extLst>
              </p:cNvPr>
              <p:cNvSpPr>
                <a:spLocks noRot="1" noChangeAspect="1" noMove="1" noResize="1" noEditPoints="1" noAdjustHandles="1" noChangeArrowheads="1" noChangeShapeType="1" noTextEdit="1"/>
              </p:cNvSpPr>
              <p:nvPr/>
            </p:nvSpPr>
            <p:spPr>
              <a:xfrm>
                <a:off x="1965802" y="7447321"/>
                <a:ext cx="1249381" cy="346057"/>
              </a:xfrm>
              <a:prstGeom prst="rect">
                <a:avLst/>
              </a:prstGeom>
              <a:blipFill>
                <a:blip r:embed="rId4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125476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1459</TotalTime>
  <Words>930</Words>
  <Application>Microsoft Macintosh PowerPoint</Application>
  <PresentationFormat>Custom</PresentationFormat>
  <Paragraphs>150</Paragraphs>
  <Slides>2</Slides>
  <Notes>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2</vt:i4>
      </vt:variant>
    </vt:vector>
  </HeadingPairs>
  <TitlesOfParts>
    <vt:vector size="9" baseType="lpstr">
      <vt:lpstr>Arial</vt:lpstr>
      <vt:lpstr>Calibri</vt:lpstr>
      <vt:lpstr>Calibri Light</vt:lpstr>
      <vt:lpstr>Cambria Math</vt:lpstr>
      <vt:lpstr>Office Theme</vt:lpstr>
      <vt:lpstr>Equation</vt:lpstr>
      <vt:lpstr>Microsoft Equation 3.0</vt:lpstr>
      <vt:lpstr>PowerPoint Presentation</vt:lpstr>
      <vt:lpstr>PowerPoint Presentation</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Margaret L Hegwood</dc:creator>
  <cp:lastModifiedBy>Margaret L Hegwood</cp:lastModifiedBy>
  <cp:revision>52</cp:revision>
  <dcterms:created xsi:type="dcterms:W3CDTF">2018-05-01T20:57:01Z</dcterms:created>
  <dcterms:modified xsi:type="dcterms:W3CDTF">2018-05-02T21:16:44Z</dcterms:modified>
</cp:coreProperties>
</file>